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20">
          <p15:clr>
            <a:srgbClr val="747775"/>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58102E-38C2-4CC8-A120-4415530C5BC0}" v="2" dt="2025-07-29T01:10:46.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96"/>
      </p:cViewPr>
      <p:guideLst>
        <p:guide pos="72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skun, Tanem" userId="ba152f73-d743-4fc4-8892-500dd303b2ce" providerId="ADAL" clId="{5958102E-38C2-4CC8-A120-4415530C5BC0}"/>
    <pc:docChg chg="undo custSel modSld">
      <pc:chgData name="Coskun, Tanem" userId="ba152f73-d743-4fc4-8892-500dd303b2ce" providerId="ADAL" clId="{5958102E-38C2-4CC8-A120-4415530C5BC0}" dt="2025-07-29T01:10:46.774" v="15"/>
      <pc:docMkLst>
        <pc:docMk/>
      </pc:docMkLst>
      <pc:sldChg chg="addSp modSp mod">
        <pc:chgData name="Coskun, Tanem" userId="ba152f73-d743-4fc4-8892-500dd303b2ce" providerId="ADAL" clId="{5958102E-38C2-4CC8-A120-4415530C5BC0}" dt="2025-07-29T01:10:46.774" v="15"/>
        <pc:sldMkLst>
          <pc:docMk/>
          <pc:sldMk cId="0" sldId="256"/>
        </pc:sldMkLst>
        <pc:spChg chg="add mod">
          <ac:chgData name="Coskun, Tanem" userId="ba152f73-d743-4fc4-8892-500dd303b2ce" providerId="ADAL" clId="{5958102E-38C2-4CC8-A120-4415530C5BC0}" dt="2025-07-29T01:10:46.774" v="15"/>
          <ac:spMkLst>
            <pc:docMk/>
            <pc:sldMk cId="0" sldId="256"/>
            <ac:spMk id="2" creationId="{A475816E-1144-ED63-3049-500F11C58631}"/>
          </ac:spMkLst>
        </pc:spChg>
        <pc:spChg chg="mod">
          <ac:chgData name="Coskun, Tanem" userId="ba152f73-d743-4fc4-8892-500dd303b2ce" providerId="ADAL" clId="{5958102E-38C2-4CC8-A120-4415530C5BC0}" dt="2025-07-29T01:10:21.955" v="8" actId="1076"/>
          <ac:spMkLst>
            <pc:docMk/>
            <pc:sldMk cId="0" sldId="256"/>
            <ac:spMk id="87" creationId="{00000000-0000-0000-0000-000000000000}"/>
          </ac:spMkLst>
        </pc:spChg>
        <pc:picChg chg="mod">
          <ac:chgData name="Coskun, Tanem" userId="ba152f73-d743-4fc4-8892-500dd303b2ce" providerId="ADAL" clId="{5958102E-38C2-4CC8-A120-4415530C5BC0}" dt="2025-07-29T01:10:20.024" v="7" actId="1076"/>
          <ac:picMkLst>
            <pc:docMk/>
            <pc:sldMk cId="0" sldId="256"/>
            <ac:picMk id="85" creationId="{00000000-0000-0000-0000-000000000000}"/>
          </ac:picMkLst>
        </pc:picChg>
      </pc:sldChg>
      <pc:sldChg chg="modSp mod">
        <pc:chgData name="Coskun, Tanem" userId="ba152f73-d743-4fc4-8892-500dd303b2ce" providerId="ADAL" clId="{5958102E-38C2-4CC8-A120-4415530C5BC0}" dt="2025-07-29T01:10:29.706" v="10" actId="27636"/>
        <pc:sldMkLst>
          <pc:docMk/>
          <pc:sldMk cId="0" sldId="257"/>
        </pc:sldMkLst>
        <pc:spChg chg="mod">
          <ac:chgData name="Coskun, Tanem" userId="ba152f73-d743-4fc4-8892-500dd303b2ce" providerId="ADAL" clId="{5958102E-38C2-4CC8-A120-4415530C5BC0}" dt="2025-07-29T01:10:29.706" v="10" actId="27636"/>
          <ac:spMkLst>
            <pc:docMk/>
            <pc:sldMk cId="0" sldId="257"/>
            <ac:spMk id="114" creationId="{00000000-0000-0000-0000-000000000000}"/>
          </ac:spMkLst>
        </pc:spChg>
      </pc:sldChg>
      <pc:sldChg chg="modSp mod">
        <pc:chgData name="Coskun, Tanem" userId="ba152f73-d743-4fc4-8892-500dd303b2ce" providerId="ADAL" clId="{5958102E-38C2-4CC8-A120-4415530C5BC0}" dt="2025-07-29T01:10:29.711" v="11" actId="27636"/>
        <pc:sldMkLst>
          <pc:docMk/>
          <pc:sldMk cId="0" sldId="259"/>
        </pc:sldMkLst>
        <pc:spChg chg="mod">
          <ac:chgData name="Coskun, Tanem" userId="ba152f73-d743-4fc4-8892-500dd303b2ce" providerId="ADAL" clId="{5958102E-38C2-4CC8-A120-4415530C5BC0}" dt="2025-07-29T01:10:29.711" v="11" actId="27636"/>
          <ac:spMkLst>
            <pc:docMk/>
            <pc:sldMk cId="0" sldId="259"/>
            <ac:spMk id="135" creationId="{00000000-0000-0000-0000-000000000000}"/>
          </ac:spMkLst>
        </pc:spChg>
      </pc:sldChg>
      <pc:sldChg chg="modSp mod">
        <pc:chgData name="Coskun, Tanem" userId="ba152f73-d743-4fc4-8892-500dd303b2ce" providerId="ADAL" clId="{5958102E-38C2-4CC8-A120-4415530C5BC0}" dt="2025-07-29T01:10:29.717" v="12" actId="27636"/>
        <pc:sldMkLst>
          <pc:docMk/>
          <pc:sldMk cId="0" sldId="263"/>
        </pc:sldMkLst>
        <pc:spChg chg="mod">
          <ac:chgData name="Coskun, Tanem" userId="ba152f73-d743-4fc4-8892-500dd303b2ce" providerId="ADAL" clId="{5958102E-38C2-4CC8-A120-4415530C5BC0}" dt="2025-07-29T01:10:29.717" v="12" actId="27636"/>
          <ac:spMkLst>
            <pc:docMk/>
            <pc:sldMk cId="0" sldId="263"/>
            <ac:spMk id="176" creationId="{00000000-0000-0000-0000-000000000000}"/>
          </ac:spMkLst>
        </pc:spChg>
      </pc:sldChg>
      <pc:sldChg chg="modSp mod">
        <pc:chgData name="Coskun, Tanem" userId="ba152f73-d743-4fc4-8892-500dd303b2ce" providerId="ADAL" clId="{5958102E-38C2-4CC8-A120-4415530C5BC0}" dt="2025-07-29T01:10:29.725" v="13" actId="27636"/>
        <pc:sldMkLst>
          <pc:docMk/>
          <pc:sldMk cId="0" sldId="266"/>
        </pc:sldMkLst>
        <pc:spChg chg="mod">
          <ac:chgData name="Coskun, Tanem" userId="ba152f73-d743-4fc4-8892-500dd303b2ce" providerId="ADAL" clId="{5958102E-38C2-4CC8-A120-4415530C5BC0}" dt="2025-07-29T01:10:29.725" v="13" actId="27636"/>
          <ac:spMkLst>
            <pc:docMk/>
            <pc:sldMk cId="0" sldId="266"/>
            <ac:spMk id="219" creationId="{00000000-0000-0000-0000-000000000000}"/>
          </ac:spMkLst>
        </pc:spChg>
      </pc:sldChg>
    </pc:docChg>
  </pc:docChgLst>
  <pc:docChgLst>
    <pc:chgData name="Coskun, Tanem" userId="ba152f73-d743-4fc4-8892-500dd303b2ce" providerId="ADAL" clId="{1C53A6CE-BDED-4DDD-91AD-BAD8EAEF1A05}"/>
    <pc:docChg chg="modSld">
      <pc:chgData name="Coskun, Tanem" userId="ba152f73-d743-4fc4-8892-500dd303b2ce" providerId="ADAL" clId="{1C53A6CE-BDED-4DDD-91AD-BAD8EAEF1A05}" dt="2025-07-10T05:46:49.628" v="22" actId="20577"/>
      <pc:docMkLst>
        <pc:docMk/>
      </pc:docMkLst>
      <pc:sldChg chg="modSp mod">
        <pc:chgData name="Coskun, Tanem" userId="ba152f73-d743-4fc4-8892-500dd303b2ce" providerId="ADAL" clId="{1C53A6CE-BDED-4DDD-91AD-BAD8EAEF1A05}" dt="2025-07-10T05:46:31.565" v="9" actId="20577"/>
        <pc:sldMkLst>
          <pc:docMk/>
          <pc:sldMk cId="0" sldId="258"/>
        </pc:sldMkLst>
        <pc:spChg chg="mod">
          <ac:chgData name="Coskun, Tanem" userId="ba152f73-d743-4fc4-8892-500dd303b2ce" providerId="ADAL" clId="{1C53A6CE-BDED-4DDD-91AD-BAD8EAEF1A05}" dt="2025-07-10T05:46:31.565" v="9" actId="20577"/>
          <ac:spMkLst>
            <pc:docMk/>
            <pc:sldMk cId="0" sldId="258"/>
            <ac:spMk id="127" creationId="{00000000-0000-0000-0000-000000000000}"/>
          </ac:spMkLst>
        </pc:spChg>
      </pc:sldChg>
      <pc:sldChg chg="modSp mod">
        <pc:chgData name="Coskun, Tanem" userId="ba152f73-d743-4fc4-8892-500dd303b2ce" providerId="ADAL" clId="{1C53A6CE-BDED-4DDD-91AD-BAD8EAEF1A05}" dt="2025-07-10T05:46:37.865" v="17" actId="20577"/>
        <pc:sldMkLst>
          <pc:docMk/>
          <pc:sldMk cId="0" sldId="261"/>
        </pc:sldMkLst>
        <pc:spChg chg="mod">
          <ac:chgData name="Coskun, Tanem" userId="ba152f73-d743-4fc4-8892-500dd303b2ce" providerId="ADAL" clId="{1C53A6CE-BDED-4DDD-91AD-BAD8EAEF1A05}" dt="2025-07-10T05:46:37.865" v="17" actId="20577"/>
          <ac:spMkLst>
            <pc:docMk/>
            <pc:sldMk cId="0" sldId="261"/>
            <ac:spMk id="153" creationId="{00000000-0000-0000-0000-000000000000}"/>
          </ac:spMkLst>
        </pc:spChg>
      </pc:sldChg>
      <pc:sldChg chg="modSp mod">
        <pc:chgData name="Coskun, Tanem" userId="ba152f73-d743-4fc4-8892-500dd303b2ce" providerId="ADAL" clId="{1C53A6CE-BDED-4DDD-91AD-BAD8EAEF1A05}" dt="2025-07-10T05:46:49.628" v="22" actId="20577"/>
        <pc:sldMkLst>
          <pc:docMk/>
          <pc:sldMk cId="0" sldId="268"/>
        </pc:sldMkLst>
        <pc:spChg chg="mod">
          <ac:chgData name="Coskun, Tanem" userId="ba152f73-d743-4fc4-8892-500dd303b2ce" providerId="ADAL" clId="{1C53A6CE-BDED-4DDD-91AD-BAD8EAEF1A05}" dt="2025-07-10T05:46:49.628" v="22" actId="20577"/>
          <ac:spMkLst>
            <pc:docMk/>
            <pc:sldMk cId="0" sldId="268"/>
            <ac:spMk id="2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 name="Google Shape;7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6beca4c799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36beca4c799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g36beca4c799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6beca4c799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36beca4c799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g36beca4c799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6bad7d98af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36bad7d98af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6" name="Google Shape;196;g36bad7d98af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6bad7d98af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6bad7d98af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g36bad7d98af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6bed7ffac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36bed7ffac3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0" name="Google Shape;230;g36bed7ffac3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6bad7d98af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g36bad7d98af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g36bad7d98af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6bad7d98a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36bad7d98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g36bad7d98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5" name="Google Shape;15;p2"/>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3" name="Google Shape;23;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6" name="Google Shape;26;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p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p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5" name="Google Shape;35;p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38" name="Google Shape;38;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2" name="Google Shape;42;p9"/>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3" name="Google Shape;43;p9"/>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4" name="Google Shape;44;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47" name="Google Shape;47;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p11"/>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1" name="Google Shape;51;p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913775" y="618517"/>
            <a:ext cx="10364400" cy="159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913775" y="2367093"/>
            <a:ext cx="10364400" cy="3424200"/>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57" name="Google Shape;57;p13"/>
          <p:cNvSpPr txBox="1">
            <a:spLocks noGrp="1"/>
          </p:cNvSpPr>
          <p:nvPr>
            <p:ph type="dt" idx="10"/>
          </p:nvPr>
        </p:nvSpPr>
        <p:spPr>
          <a:xfrm>
            <a:off x="7678737" y="5883275"/>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913774" y="5883275"/>
            <a:ext cx="66729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10514011" y="5883275"/>
            <a:ext cx="76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pic>
        <p:nvPicPr>
          <p:cNvPr id="61" name="Google Shape;61;p14"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2" name="Google Shape;62;p14"/>
          <p:cNvSpPr txBox="1">
            <a:spLocks noGrp="1"/>
          </p:cNvSpPr>
          <p:nvPr>
            <p:ph type="title"/>
          </p:nvPr>
        </p:nvSpPr>
        <p:spPr>
          <a:xfrm>
            <a:off x="913775" y="618517"/>
            <a:ext cx="10364400" cy="159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txBox="1">
            <a:spLocks noGrp="1"/>
          </p:cNvSpPr>
          <p:nvPr>
            <p:ph type="body" idx="1"/>
          </p:nvPr>
        </p:nvSpPr>
        <p:spPr>
          <a:xfrm>
            <a:off x="913774" y="2367092"/>
            <a:ext cx="5106000" cy="342420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4" name="Google Shape;64;p14"/>
          <p:cNvSpPr txBox="1">
            <a:spLocks noGrp="1"/>
          </p:cNvSpPr>
          <p:nvPr>
            <p:ph type="body" idx="2"/>
          </p:nvPr>
        </p:nvSpPr>
        <p:spPr>
          <a:xfrm>
            <a:off x="6172200" y="2367092"/>
            <a:ext cx="5105400" cy="342420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5" name="Google Shape;65;p14"/>
          <p:cNvSpPr txBox="1">
            <a:spLocks noGrp="1"/>
          </p:cNvSpPr>
          <p:nvPr>
            <p:ph type="dt" idx="10"/>
          </p:nvPr>
        </p:nvSpPr>
        <p:spPr>
          <a:xfrm>
            <a:off x="7678737" y="5883275"/>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913774" y="5883275"/>
            <a:ext cx="66729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0514011" y="5883275"/>
            <a:ext cx="76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pic>
        <p:nvPicPr>
          <p:cNvPr id="69" name="Google Shape;69;p15"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15"/>
          <p:cNvSpPr txBox="1">
            <a:spLocks noGrp="1"/>
          </p:cNvSpPr>
          <p:nvPr>
            <p:ph type="title"/>
          </p:nvPr>
        </p:nvSpPr>
        <p:spPr>
          <a:xfrm>
            <a:off x="913774" y="609600"/>
            <a:ext cx="5934900" cy="2023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a:spLocks noGrp="1"/>
          </p:cNvSpPr>
          <p:nvPr>
            <p:ph type="pic" idx="2"/>
          </p:nvPr>
        </p:nvSpPr>
        <p:spPr>
          <a:xfrm>
            <a:off x="7424803" y="609601"/>
            <a:ext cx="3255300" cy="5181600"/>
          </a:xfrm>
          <a:prstGeom prst="roundRect">
            <a:avLst>
              <a:gd name="adj" fmla="val 4943"/>
            </a:avLst>
          </a:prstGeom>
          <a:noFill/>
          <a:ln w="82550" cap="sq" cmpd="sng">
            <a:solidFill>
              <a:srgbClr val="EAEAEA"/>
            </a:solidFill>
            <a:prstDash val="solid"/>
            <a:miter lim="800000"/>
            <a:headEnd type="none" w="sm" len="sm"/>
            <a:tailEnd type="none" w="sm" len="sm"/>
          </a:ln>
        </p:spPr>
      </p:sp>
      <p:sp>
        <p:nvSpPr>
          <p:cNvPr id="72" name="Google Shape;72;p15"/>
          <p:cNvSpPr txBox="1">
            <a:spLocks noGrp="1"/>
          </p:cNvSpPr>
          <p:nvPr>
            <p:ph type="body" idx="1"/>
          </p:nvPr>
        </p:nvSpPr>
        <p:spPr>
          <a:xfrm>
            <a:off x="913794" y="2632852"/>
            <a:ext cx="5934900" cy="3158400"/>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73" name="Google Shape;73;p15"/>
          <p:cNvSpPr txBox="1">
            <a:spLocks noGrp="1"/>
          </p:cNvSpPr>
          <p:nvPr>
            <p:ph type="dt" idx="10"/>
          </p:nvPr>
        </p:nvSpPr>
        <p:spPr>
          <a:xfrm>
            <a:off x="7678737" y="5883275"/>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5"/>
          <p:cNvSpPr txBox="1">
            <a:spLocks noGrp="1"/>
          </p:cNvSpPr>
          <p:nvPr>
            <p:ph type="ftr" idx="11"/>
          </p:nvPr>
        </p:nvSpPr>
        <p:spPr>
          <a:xfrm>
            <a:off x="913774" y="5883275"/>
            <a:ext cx="66729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5"/>
          <p:cNvSpPr txBox="1">
            <a:spLocks noGrp="1"/>
          </p:cNvSpPr>
          <p:nvPr>
            <p:ph type="sldNum" idx="12"/>
          </p:nvPr>
        </p:nvSpPr>
        <p:spPr>
          <a:xfrm>
            <a:off x="10514011" y="5883275"/>
            <a:ext cx="76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2" name="Google Shape;12;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hyperlink" Target="https://docs.google.com/document/d/1vFvTblR7nURZI52jgXwK57t2F2_mmC-7u_1lZQdxE9w/edit?usp=sharing" TargetMode="External"/><Relationship Id="rId3" Type="http://schemas.openxmlformats.org/officeDocument/2006/relationships/image" Target="../media/image12.png"/><Relationship Id="rId7" Type="http://schemas.openxmlformats.org/officeDocument/2006/relationships/hyperlink" Target="https://docs.google.com/document/d/1GVq5eJrvcbE425rlE4Xubk1IhdDqaat0v2rzlterbhE/edit?usp=sharing"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hyperlink" Target="https://docs.google.com/document/d/1cBP8TmzvKQ0gKYw9OsCk225uvS2ZiR50jJTVcT3ZZMI/edit?usp=sharing" TargetMode="External"/><Relationship Id="rId5" Type="http://schemas.openxmlformats.org/officeDocument/2006/relationships/hyperlink" Target="https://docs.google.com/document/d/1cBP8TmzvKQ0gKYw9OsCk225uvS2ZiR50jJTVcT3ZZMI/edit?tab=t.0" TargetMode="External"/><Relationship Id="rId4" Type="http://schemas.openxmlformats.org/officeDocument/2006/relationships/hyperlink" Target="https://chemcollective.org/vlab/13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15.jp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12" scaled="0"/>
        </a:gradFill>
        <a:effectLst/>
      </p:bgPr>
    </p:bg>
    <p:spTree>
      <p:nvGrpSpPr>
        <p:cNvPr id="1" name="Shape 80"/>
        <p:cNvGrpSpPr/>
        <p:nvPr/>
      </p:nvGrpSpPr>
      <p:grpSpPr>
        <a:xfrm>
          <a:off x="0" y="0"/>
          <a:ext cx="0" cy="0"/>
          <a:chOff x="0" y="0"/>
          <a:chExt cx="0" cy="0"/>
        </a:xfrm>
      </p:grpSpPr>
      <p:sp>
        <p:nvSpPr>
          <p:cNvPr id="81" name="Google Shape;81;p16"/>
          <p:cNvSpPr/>
          <p:nvPr/>
        </p:nvSpPr>
        <p:spPr>
          <a:xfrm>
            <a:off x="0" y="0"/>
            <a:ext cx="12192000" cy="6858000"/>
          </a:xfrm>
          <a:prstGeom prst="rect">
            <a:avLst/>
          </a:prstGeom>
          <a:gradFill>
            <a:gsLst>
              <a:gs pos="0">
                <a:schemeClr val="lt1"/>
              </a:gs>
              <a:gs pos="100000">
                <a:srgbClr val="B7B7B7"/>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82" name="Google Shape;82;p16"/>
          <p:cNvPicPr preferRelativeResize="0"/>
          <p:nvPr/>
        </p:nvPicPr>
        <p:blipFill rotWithShape="1">
          <a:blip r:embed="rId3">
            <a:alphaModFix/>
          </a:blip>
          <a:srcRect/>
          <a:stretch/>
        </p:blipFill>
        <p:spPr>
          <a:xfrm>
            <a:off x="0" y="-1"/>
            <a:ext cx="12192003" cy="6858001"/>
          </a:xfrm>
          <a:prstGeom prst="rect">
            <a:avLst/>
          </a:prstGeom>
          <a:noFill/>
          <a:ln>
            <a:noFill/>
          </a:ln>
        </p:spPr>
      </p:pic>
      <p:sp>
        <p:nvSpPr>
          <p:cNvPr id="83" name="Google Shape;83;p16"/>
          <p:cNvSpPr/>
          <p:nvPr/>
        </p:nvSpPr>
        <p:spPr>
          <a:xfrm>
            <a:off x="7275961" y="-2"/>
            <a:ext cx="81313" cy="6858002"/>
          </a:xfrm>
          <a:prstGeom prst="rect">
            <a:avLst/>
          </a:prstGeom>
          <a:gradFill>
            <a:gsLst>
              <a:gs pos="0">
                <a:srgbClr val="BBBBBB"/>
              </a:gs>
              <a:gs pos="7000">
                <a:srgbClr val="8A8A8A"/>
              </a:gs>
              <a:gs pos="15928">
                <a:srgbClr val="B5B5B5"/>
              </a:gs>
              <a:gs pos="44260">
                <a:srgbClr val="D5D5D5"/>
              </a:gs>
              <a:gs pos="50447">
                <a:srgbClr val="E6E6E6"/>
              </a:gs>
              <a:gs pos="60158">
                <a:srgbClr val="D5D5D5"/>
              </a:gs>
              <a:gs pos="84000">
                <a:srgbClr val="B5B5B5"/>
              </a:gs>
              <a:gs pos="93000">
                <a:srgbClr val="8A8A8A"/>
              </a:gs>
              <a:gs pos="100000">
                <a:srgbClr val="BBBB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84" name="Google Shape;84;p16" descr="Petri Dish"/>
          <p:cNvPicPr preferRelativeResize="0"/>
          <p:nvPr/>
        </p:nvPicPr>
        <p:blipFill rotWithShape="1">
          <a:blip r:embed="rId4">
            <a:alphaModFix/>
          </a:blip>
          <a:srcRect/>
          <a:stretch/>
        </p:blipFill>
        <p:spPr>
          <a:xfrm>
            <a:off x="7357274" y="10"/>
            <a:ext cx="4834726" cy="6857990"/>
          </a:xfrm>
          <a:prstGeom prst="rect">
            <a:avLst/>
          </a:prstGeom>
          <a:noFill/>
          <a:ln>
            <a:noFill/>
          </a:ln>
        </p:spPr>
      </p:pic>
      <p:pic>
        <p:nvPicPr>
          <p:cNvPr id="85" name="Google Shape;85;p16"/>
          <p:cNvPicPr preferRelativeResize="0"/>
          <p:nvPr/>
        </p:nvPicPr>
        <p:blipFill rotWithShape="1">
          <a:blip r:embed="rId5">
            <a:alphaModFix/>
          </a:blip>
          <a:srcRect/>
          <a:stretch/>
        </p:blipFill>
        <p:spPr>
          <a:xfrm>
            <a:off x="0" y="66675"/>
            <a:ext cx="12192000" cy="6858000"/>
          </a:xfrm>
          <a:prstGeom prst="rect">
            <a:avLst/>
          </a:prstGeom>
          <a:noFill/>
          <a:ln>
            <a:noFill/>
          </a:ln>
        </p:spPr>
      </p:pic>
      <p:sp>
        <p:nvSpPr>
          <p:cNvPr id="86" name="Google Shape;86;p16"/>
          <p:cNvSpPr txBox="1">
            <a:spLocks noGrp="1"/>
          </p:cNvSpPr>
          <p:nvPr>
            <p:ph type="ctrTitle"/>
          </p:nvPr>
        </p:nvSpPr>
        <p:spPr>
          <a:xfrm>
            <a:off x="553076" y="1745875"/>
            <a:ext cx="6606000" cy="2730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595959"/>
              </a:buClr>
              <a:buSzPts val="4320"/>
              <a:buFont typeface="Twentieth Century"/>
              <a:buNone/>
            </a:pPr>
            <a:r>
              <a:rPr lang="en-US" sz="5310" b="1">
                <a:solidFill>
                  <a:srgbClr val="595959"/>
                </a:solidFill>
              </a:rPr>
              <a:t>Features, Designs, and Principles: </a:t>
            </a:r>
            <a:endParaRPr sz="5310" b="1">
              <a:solidFill>
                <a:srgbClr val="595959"/>
              </a:solidFill>
            </a:endParaRPr>
          </a:p>
          <a:p>
            <a:pPr marL="0" lvl="0" indent="0" algn="l" rtl="0">
              <a:lnSpc>
                <a:spcPct val="90000"/>
              </a:lnSpc>
              <a:spcBef>
                <a:spcPts val="0"/>
              </a:spcBef>
              <a:spcAft>
                <a:spcPts val="0"/>
              </a:spcAft>
              <a:buClr>
                <a:srgbClr val="595959"/>
              </a:buClr>
              <a:buSzPts val="4320"/>
              <a:buFont typeface="Twentieth Century"/>
              <a:buNone/>
            </a:pPr>
            <a:r>
              <a:rPr lang="en-US" sz="4610">
                <a:solidFill>
                  <a:srgbClr val="595959"/>
                </a:solidFill>
              </a:rPr>
              <a:t>Computer Simulations and Virtual Laboratories</a:t>
            </a:r>
            <a:endParaRPr sz="4610"/>
          </a:p>
        </p:txBody>
      </p:sp>
      <p:sp>
        <p:nvSpPr>
          <p:cNvPr id="87" name="Google Shape;87;p16"/>
          <p:cNvSpPr txBox="1">
            <a:spLocks noGrp="1"/>
          </p:cNvSpPr>
          <p:nvPr>
            <p:ph type="subTitle" idx="1"/>
          </p:nvPr>
        </p:nvSpPr>
        <p:spPr>
          <a:xfrm>
            <a:off x="631667" y="5428776"/>
            <a:ext cx="4911900" cy="726899"/>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20000"/>
              </a:lnSpc>
              <a:spcBef>
                <a:spcPts val="0"/>
              </a:spcBef>
              <a:spcAft>
                <a:spcPts val="0"/>
              </a:spcAft>
              <a:buSzPct val="59459"/>
              <a:buNone/>
            </a:pPr>
            <a:r>
              <a:rPr lang="en-US" dirty="0"/>
              <a:t>TANEM COSKUN, VANESSA B. CRUZ, SHERYL PATTERSON-COULIBALY</a:t>
            </a:r>
            <a:endParaRPr dirty="0"/>
          </a:p>
        </p:txBody>
      </p:sp>
      <p:sp>
        <p:nvSpPr>
          <p:cNvPr id="2" name="Google Shape;87;p16">
            <a:extLst>
              <a:ext uri="{FF2B5EF4-FFF2-40B4-BE49-F238E27FC236}">
                <a16:creationId xmlns:a16="http://schemas.microsoft.com/office/drawing/2014/main" id="{A475816E-1144-ED63-3049-500F11C58631}"/>
              </a:ext>
            </a:extLst>
          </p:cNvPr>
          <p:cNvSpPr txBox="1">
            <a:spLocks/>
          </p:cNvSpPr>
          <p:nvPr/>
        </p:nvSpPr>
        <p:spPr>
          <a:xfrm>
            <a:off x="631667" y="4543140"/>
            <a:ext cx="4911900" cy="726899"/>
          </a:xfrm>
          <a:prstGeom prst="rect">
            <a:avLst/>
          </a:prstGeom>
          <a:noFill/>
          <a:ln>
            <a:noFill/>
          </a:ln>
        </p:spPr>
        <p:txBody>
          <a:bodyPr spcFirstLastPara="1" wrap="square" lIns="91425" tIns="45700" rIns="91425" bIns="45700" anchor="t" anchorCtr="0">
            <a:normAutofit fontScale="55000" lnSpcReduction="20000"/>
          </a:bodyPr>
          <a:lstStyle>
            <a:defPPr marR="0" lvl="0" algn="l" rtl="0">
              <a:lnSpc>
                <a:spcPct val="100000"/>
              </a:lnSpc>
              <a:spcBef>
                <a:spcPts val="0"/>
              </a:spcBef>
              <a:spcAft>
                <a:spcPts val="0"/>
              </a:spcAft>
            </a:defPPr>
            <a:lvl1pPr marL="457200" marR="0" lvl="0" indent="-38100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1pPr>
            <a:lvl2pPr marL="914400" marR="0" lvl="1"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2pPr>
            <a:lvl3pPr marL="1371600" marR="0" lvl="2"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3pPr>
            <a:lvl4pPr marL="1828800" marR="0" lvl="3"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4pPr>
            <a:lvl5pPr marL="2286000" marR="0" lvl="4"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5pPr>
            <a:lvl6pPr marL="2743200" marR="0" lvl="5"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6pPr>
            <a:lvl7pPr marL="3200400" marR="0" lvl="6"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7pPr>
            <a:lvl8pPr marL="3657600" marR="0" lvl="7"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8pPr>
            <a:lvl9pPr marL="4114800" marR="0" lvl="8" indent="-349250" algn="ctr" rtl="0">
              <a:lnSpc>
                <a:spcPct val="100000"/>
              </a:lnSpc>
              <a:spcBef>
                <a:spcPts val="0"/>
              </a:spcBef>
              <a:spcAft>
                <a:spcPts val="0"/>
              </a:spcAft>
              <a:buClr>
                <a:schemeClr val="dk2"/>
              </a:buClr>
              <a:buSzPts val="3700"/>
              <a:buFont typeface="Arial"/>
              <a:buNone/>
              <a:defRPr sz="3700" b="0" i="0" u="none" strike="noStrike" cap="none">
                <a:solidFill>
                  <a:schemeClr val="dk2"/>
                </a:solidFill>
                <a:latin typeface="Arial"/>
                <a:ea typeface="Arial"/>
                <a:cs typeface="Arial"/>
                <a:sym typeface="Arial"/>
              </a:defRPr>
            </a:lvl9pPr>
          </a:lstStyle>
          <a:p>
            <a:pPr marL="0" lvl="0" indent="0" algn="l">
              <a:lnSpc>
                <a:spcPct val="120000"/>
              </a:lnSpc>
              <a:buSzPct val="59459"/>
            </a:pPr>
            <a:r>
              <a:rPr lang="en-US" dirty="0"/>
              <a:t>EDF 7215: Learning and Instruction throughout the Lifespan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12" scaled="0"/>
        </a:gradFill>
        <a:effectLst/>
      </p:bgPr>
    </p:bg>
    <p:spTree>
      <p:nvGrpSpPr>
        <p:cNvPr id="1" name="Shape 92"/>
        <p:cNvGrpSpPr/>
        <p:nvPr/>
      </p:nvGrpSpPr>
      <p:grpSpPr>
        <a:xfrm>
          <a:off x="0" y="0"/>
          <a:ext cx="0" cy="0"/>
          <a:chOff x="0" y="0"/>
          <a:chExt cx="0" cy="0"/>
        </a:xfrm>
      </p:grpSpPr>
      <p:sp>
        <p:nvSpPr>
          <p:cNvPr id="93" name="Google Shape;93;p17"/>
          <p:cNvSpPr/>
          <p:nvPr/>
        </p:nvSpPr>
        <p:spPr>
          <a:xfrm>
            <a:off x="0" y="0"/>
            <a:ext cx="12192000" cy="6858000"/>
          </a:xfrm>
          <a:prstGeom prst="rect">
            <a:avLst/>
          </a:prstGeom>
          <a:gradFill>
            <a:gsLst>
              <a:gs pos="0">
                <a:schemeClr val="lt1"/>
              </a:gs>
              <a:gs pos="100000">
                <a:srgbClr val="B7B7B7"/>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94" name="Google Shape;94;p17" descr="Science Lab"/>
          <p:cNvPicPr preferRelativeResize="0"/>
          <p:nvPr/>
        </p:nvPicPr>
        <p:blipFill rotWithShape="1">
          <a:blip r:embed="rId3">
            <a:alphaModFix/>
          </a:blip>
          <a:srcRect l="12754" r="25900"/>
          <a:stretch/>
        </p:blipFill>
        <p:spPr>
          <a:xfrm>
            <a:off x="1028342" y="618517"/>
            <a:ext cx="6139725" cy="5629884"/>
          </a:xfrm>
          <a:prstGeom prst="roundRect">
            <a:avLst>
              <a:gd name="adj" fmla="val 2981"/>
            </a:avLst>
          </a:prstGeom>
          <a:noFill/>
          <a:ln w="82550" cap="sq" cmpd="sng">
            <a:solidFill>
              <a:srgbClr val="EAEAEA"/>
            </a:solidFill>
            <a:prstDash val="solid"/>
            <a:miter lim="800000"/>
            <a:headEnd type="none" w="sm" len="sm"/>
            <a:tailEnd type="none" w="sm" len="sm"/>
          </a:ln>
        </p:spPr>
      </p:pic>
      <p:pic>
        <p:nvPicPr>
          <p:cNvPr id="95" name="Google Shape;95;p17"/>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96" name="Google Shape;96;p17"/>
          <p:cNvSpPr txBox="1">
            <a:spLocks noGrp="1"/>
          </p:cNvSpPr>
          <p:nvPr>
            <p:ph type="title"/>
          </p:nvPr>
        </p:nvSpPr>
        <p:spPr>
          <a:xfrm>
            <a:off x="7726300" y="147650"/>
            <a:ext cx="3945600" cy="636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7297"/>
              <a:buFont typeface="Twentieth Century"/>
              <a:buNone/>
            </a:pPr>
            <a:r>
              <a:rPr lang="en-US"/>
              <a:t>Learning Objectives</a:t>
            </a:r>
            <a:endParaRPr/>
          </a:p>
        </p:txBody>
      </p:sp>
      <p:grpSp>
        <p:nvGrpSpPr>
          <p:cNvPr id="97" name="Google Shape;97;p17"/>
          <p:cNvGrpSpPr/>
          <p:nvPr/>
        </p:nvGrpSpPr>
        <p:grpSpPr>
          <a:xfrm>
            <a:off x="7275625" y="1209050"/>
            <a:ext cx="4846946" cy="5039361"/>
            <a:chOff x="0" y="-505723"/>
            <a:chExt cx="3352200" cy="4872243"/>
          </a:xfrm>
        </p:grpSpPr>
        <p:sp>
          <p:nvSpPr>
            <p:cNvPr id="98" name="Google Shape;98;p17"/>
            <p:cNvSpPr/>
            <p:nvPr/>
          </p:nvSpPr>
          <p:spPr>
            <a:xfrm>
              <a:off x="0" y="-505723"/>
              <a:ext cx="3352200" cy="14352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7"/>
            <p:cNvSpPr/>
            <p:nvPr/>
          </p:nvSpPr>
          <p:spPr>
            <a:xfrm>
              <a:off x="128637" y="21454"/>
              <a:ext cx="449100" cy="4491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7"/>
            <p:cNvSpPr/>
            <p:nvPr/>
          </p:nvSpPr>
          <p:spPr>
            <a:xfrm>
              <a:off x="942987" y="1610"/>
              <a:ext cx="2409140" cy="81643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7"/>
            <p:cNvSpPr txBox="1"/>
            <p:nvPr/>
          </p:nvSpPr>
          <p:spPr>
            <a:xfrm>
              <a:off x="554931" y="-437392"/>
              <a:ext cx="2797200" cy="13668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Describe the role of computer simulations and virtual labs (CS/VLs) in supporting the learning of science</a:t>
              </a:r>
              <a:endParaRPr sz="1400" b="0" i="0" u="none" strike="noStrike" cap="none">
                <a:solidFill>
                  <a:srgbClr val="000000"/>
                </a:solidFill>
                <a:latin typeface="Arial"/>
                <a:ea typeface="Arial"/>
                <a:cs typeface="Arial"/>
                <a:sym typeface="Arial"/>
              </a:endParaRPr>
            </a:p>
          </p:txBody>
        </p:sp>
        <p:sp>
          <p:nvSpPr>
            <p:cNvPr id="102" name="Google Shape;102;p17"/>
            <p:cNvSpPr/>
            <p:nvPr/>
          </p:nvSpPr>
          <p:spPr>
            <a:xfrm>
              <a:off x="0" y="1010834"/>
              <a:ext cx="3352200" cy="10320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7"/>
            <p:cNvSpPr/>
            <p:nvPr/>
          </p:nvSpPr>
          <p:spPr>
            <a:xfrm>
              <a:off x="128637" y="1302216"/>
              <a:ext cx="449100" cy="4491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7"/>
            <p:cNvSpPr/>
            <p:nvPr/>
          </p:nvSpPr>
          <p:spPr>
            <a:xfrm>
              <a:off x="942987" y="1022160"/>
              <a:ext cx="2409140" cy="81643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7"/>
            <p:cNvSpPr txBox="1"/>
            <p:nvPr/>
          </p:nvSpPr>
          <p:spPr>
            <a:xfrm>
              <a:off x="577729" y="1017989"/>
              <a:ext cx="2751600" cy="10206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Identify the instructional design features that make CS/VLs effective</a:t>
              </a:r>
              <a:endParaRPr sz="1400" b="0" i="0" u="none" strike="noStrike" cap="none">
                <a:solidFill>
                  <a:srgbClr val="000000"/>
                </a:solidFill>
                <a:latin typeface="Arial"/>
                <a:ea typeface="Arial"/>
                <a:cs typeface="Arial"/>
                <a:sym typeface="Arial"/>
              </a:endParaRPr>
            </a:p>
          </p:txBody>
        </p:sp>
        <p:sp>
          <p:nvSpPr>
            <p:cNvPr id="106" name="Google Shape;106;p17"/>
            <p:cNvSpPr/>
            <p:nvPr/>
          </p:nvSpPr>
          <p:spPr>
            <a:xfrm>
              <a:off x="0" y="2124051"/>
              <a:ext cx="3352200" cy="10320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17"/>
            <p:cNvSpPr/>
            <p:nvPr/>
          </p:nvSpPr>
          <p:spPr>
            <a:xfrm>
              <a:off x="128637" y="2423486"/>
              <a:ext cx="449100" cy="449100"/>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17"/>
            <p:cNvSpPr/>
            <p:nvPr/>
          </p:nvSpPr>
          <p:spPr>
            <a:xfrm>
              <a:off x="942987" y="2042709"/>
              <a:ext cx="2409140" cy="81643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7"/>
            <p:cNvSpPr txBox="1"/>
            <p:nvPr/>
          </p:nvSpPr>
          <p:spPr>
            <a:xfrm>
              <a:off x="653693" y="2209591"/>
              <a:ext cx="2698200" cy="8652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Analyze the advantages and disadvantages of simulation-based instruction</a:t>
              </a:r>
              <a:endParaRPr sz="1400" b="0" i="0" u="none" strike="noStrike" cap="none">
                <a:solidFill>
                  <a:srgbClr val="000000"/>
                </a:solidFill>
                <a:latin typeface="Arial"/>
                <a:ea typeface="Arial"/>
                <a:cs typeface="Arial"/>
                <a:sym typeface="Arial"/>
              </a:endParaRPr>
            </a:p>
          </p:txBody>
        </p:sp>
        <p:sp>
          <p:nvSpPr>
            <p:cNvPr id="110" name="Google Shape;110;p17"/>
            <p:cNvSpPr/>
            <p:nvPr/>
          </p:nvSpPr>
          <p:spPr>
            <a:xfrm>
              <a:off x="0" y="3246954"/>
              <a:ext cx="3352200" cy="11133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17"/>
            <p:cNvSpPr/>
            <p:nvPr/>
          </p:nvSpPr>
          <p:spPr>
            <a:xfrm>
              <a:off x="128637" y="3585314"/>
              <a:ext cx="449100" cy="449100"/>
            </a:xfrm>
            <a:prstGeom prst="rect">
              <a:avLst/>
            </a:prstGeom>
            <a:blipFill rotWithShape="1">
              <a:blip r:embed="rId8">
                <a:alphaModFix/>
              </a:blip>
              <a:stretch>
                <a:fillRect/>
              </a:stretch>
            </a:blipFill>
            <a:ln w="15875"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17"/>
            <p:cNvSpPr/>
            <p:nvPr/>
          </p:nvSpPr>
          <p:spPr>
            <a:xfrm>
              <a:off x="942987" y="3063258"/>
              <a:ext cx="2409140" cy="81643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17"/>
            <p:cNvSpPr txBox="1"/>
            <p:nvPr/>
          </p:nvSpPr>
          <p:spPr>
            <a:xfrm>
              <a:off x="554931" y="3253220"/>
              <a:ext cx="2797200" cy="11133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Connect principles of simulation design to classroom application via a guided chemistry activity</a:t>
              </a:r>
              <a:endParaRPr sz="1400" b="0" i="0" u="none" strike="noStrike" cap="none">
                <a:solidFill>
                  <a:srgbClr val="000000"/>
                </a:solidFill>
                <a:latin typeface="Arial"/>
                <a:ea typeface="Arial"/>
                <a:cs typeface="Arial"/>
                <a:sym typeface="Arial"/>
              </a:endParaRPr>
            </a:p>
          </p:txBody>
        </p:sp>
      </p:grpSp>
      <p:sp>
        <p:nvSpPr>
          <p:cNvPr id="114" name="Google Shape;114;p17"/>
          <p:cNvSpPr txBox="1">
            <a:spLocks noGrp="1"/>
          </p:cNvSpPr>
          <p:nvPr>
            <p:ph type="body" idx="4294967295"/>
          </p:nvPr>
        </p:nvSpPr>
        <p:spPr>
          <a:xfrm>
            <a:off x="8417350" y="784538"/>
            <a:ext cx="2563500" cy="424500"/>
          </a:xfrm>
          <a:prstGeom prst="rect">
            <a:avLst/>
          </a:prstGeom>
          <a:noFill/>
          <a:ln>
            <a:noFill/>
          </a:ln>
        </p:spPr>
        <p:txBody>
          <a:bodyPr spcFirstLastPara="1" wrap="square" lIns="91425" tIns="45700" rIns="91425" bIns="45700" anchor="t" anchorCtr="0">
            <a:normAutofit fontScale="77500" lnSpcReduction="10000"/>
          </a:bodyPr>
          <a:lstStyle/>
          <a:p>
            <a:pPr marL="228600" lvl="0" indent="-101600" algn="l" rtl="0">
              <a:lnSpc>
                <a:spcPct val="120000"/>
              </a:lnSpc>
              <a:spcBef>
                <a:spcPts val="0"/>
              </a:spcBef>
              <a:spcAft>
                <a:spcPts val="0"/>
              </a:spcAft>
              <a:buSzPct val="83333"/>
              <a:buNone/>
            </a:pPr>
            <a:r>
              <a:rPr lang="en-US"/>
              <a:t>You will be able to…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12" scaled="0"/>
        </a:gradFill>
        <a:effectLst/>
      </p:bgPr>
    </p:bg>
    <p:spTree>
      <p:nvGrpSpPr>
        <p:cNvPr id="1" name="Shape 119"/>
        <p:cNvGrpSpPr/>
        <p:nvPr/>
      </p:nvGrpSpPr>
      <p:grpSpPr>
        <a:xfrm>
          <a:off x="0" y="0"/>
          <a:ext cx="0" cy="0"/>
          <a:chOff x="0" y="0"/>
          <a:chExt cx="0" cy="0"/>
        </a:xfrm>
      </p:grpSpPr>
      <p:pic>
        <p:nvPicPr>
          <p:cNvPr id="120" name="Google Shape;120;p18"/>
          <p:cNvPicPr preferRelativeResize="0"/>
          <p:nvPr/>
        </p:nvPicPr>
        <p:blipFill rotWithShape="1">
          <a:blip r:embed="rId3">
            <a:alphaModFix/>
          </a:blip>
          <a:srcRect/>
          <a:stretch/>
        </p:blipFill>
        <p:spPr>
          <a:xfrm>
            <a:off x="0" y="-1"/>
            <a:ext cx="12192003" cy="6858001"/>
          </a:xfrm>
          <a:prstGeom prst="rect">
            <a:avLst/>
          </a:prstGeom>
          <a:noFill/>
          <a:ln>
            <a:noFill/>
          </a:ln>
        </p:spPr>
      </p:pic>
      <p:pic>
        <p:nvPicPr>
          <p:cNvPr id="121" name="Google Shape;121;p18"/>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122" name="Google Shape;122;p18"/>
          <p:cNvSpPr/>
          <p:nvPr/>
        </p:nvSpPr>
        <p:spPr>
          <a:xfrm>
            <a:off x="0" y="0"/>
            <a:ext cx="12192000" cy="6858000"/>
          </a:xfrm>
          <a:prstGeom prst="rect">
            <a:avLst/>
          </a:prstGeom>
          <a:gradFill>
            <a:gsLst>
              <a:gs pos="0">
                <a:schemeClr val="lt1"/>
              </a:gs>
              <a:gs pos="100000">
                <a:srgbClr val="B7B7B7"/>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123" name="Google Shape;123;p18"/>
          <p:cNvPicPr preferRelativeResize="0"/>
          <p:nvPr/>
        </p:nvPicPr>
        <p:blipFill rotWithShape="1">
          <a:blip r:embed="rId3">
            <a:alphaModFix/>
          </a:blip>
          <a:srcRect/>
          <a:stretch/>
        </p:blipFill>
        <p:spPr>
          <a:xfrm>
            <a:off x="0" y="-1"/>
            <a:ext cx="12192003" cy="6858001"/>
          </a:xfrm>
          <a:prstGeom prst="rect">
            <a:avLst/>
          </a:prstGeom>
          <a:noFill/>
          <a:ln>
            <a:noFill/>
          </a:ln>
        </p:spPr>
      </p:pic>
      <p:pic>
        <p:nvPicPr>
          <p:cNvPr id="124" name="Google Shape;124;p18" descr="Formula"/>
          <p:cNvPicPr preferRelativeResize="0">
            <a:picLocks noGrp="1"/>
          </p:cNvPicPr>
          <p:nvPr>
            <p:ph type="body" idx="1"/>
          </p:nvPr>
        </p:nvPicPr>
        <p:blipFill rotWithShape="1">
          <a:blip r:embed="rId5">
            <a:alphaModFix/>
          </a:blip>
          <a:srcRect b="-2"/>
          <a:stretch/>
        </p:blipFill>
        <p:spPr>
          <a:xfrm>
            <a:off x="20" y="10"/>
            <a:ext cx="4024741" cy="6857990"/>
          </a:xfrm>
          <a:prstGeom prst="rect">
            <a:avLst/>
          </a:prstGeom>
          <a:noFill/>
          <a:ln>
            <a:noFill/>
          </a:ln>
        </p:spPr>
      </p:pic>
      <p:sp>
        <p:nvSpPr>
          <p:cNvPr id="125" name="Google Shape;125;p18"/>
          <p:cNvSpPr/>
          <p:nvPr/>
        </p:nvSpPr>
        <p:spPr>
          <a:xfrm>
            <a:off x="4024761" y="-2"/>
            <a:ext cx="81313" cy="6858002"/>
          </a:xfrm>
          <a:prstGeom prst="rect">
            <a:avLst/>
          </a:prstGeom>
          <a:gradFill>
            <a:gsLst>
              <a:gs pos="0">
                <a:srgbClr val="BBBBBB"/>
              </a:gs>
              <a:gs pos="7000">
                <a:srgbClr val="8A8A8A"/>
              </a:gs>
              <a:gs pos="15928">
                <a:srgbClr val="B5B5B5"/>
              </a:gs>
              <a:gs pos="44260">
                <a:srgbClr val="D5D5D5"/>
              </a:gs>
              <a:gs pos="50447">
                <a:srgbClr val="E6E6E6"/>
              </a:gs>
              <a:gs pos="60158">
                <a:srgbClr val="D5D5D5"/>
              </a:gs>
              <a:gs pos="84000">
                <a:srgbClr val="B5B5B5"/>
              </a:gs>
              <a:gs pos="93000">
                <a:srgbClr val="8A8A8A"/>
              </a:gs>
              <a:gs pos="100000">
                <a:srgbClr val="BBBB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126" name="Google Shape;126;p18"/>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127" name="Google Shape;127;p18"/>
          <p:cNvSpPr txBox="1">
            <a:spLocks noGrp="1"/>
          </p:cNvSpPr>
          <p:nvPr>
            <p:ph type="title"/>
          </p:nvPr>
        </p:nvSpPr>
        <p:spPr>
          <a:xfrm>
            <a:off x="4563373" y="618518"/>
            <a:ext cx="6672886" cy="7973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95959"/>
              </a:buClr>
              <a:buSzPts val="4400"/>
              <a:buFont typeface="Twentieth Century"/>
              <a:buNone/>
            </a:pPr>
            <a:r>
              <a:rPr lang="en-US" sz="4400" dirty="0">
                <a:solidFill>
                  <a:srgbClr val="595959"/>
                </a:solidFill>
              </a:rPr>
              <a:t>Chapter Introduction</a:t>
            </a:r>
            <a:endParaRPr dirty="0"/>
          </a:p>
        </p:txBody>
      </p:sp>
      <p:sp>
        <p:nvSpPr>
          <p:cNvPr id="128" name="Google Shape;128;p18"/>
          <p:cNvSpPr txBox="1">
            <a:spLocks noGrp="1"/>
          </p:cNvSpPr>
          <p:nvPr>
            <p:ph type="body" idx="2"/>
          </p:nvPr>
        </p:nvSpPr>
        <p:spPr>
          <a:xfrm>
            <a:off x="4423875" y="1828850"/>
            <a:ext cx="7385400" cy="3816900"/>
          </a:xfrm>
          <a:prstGeom prst="rect">
            <a:avLst/>
          </a:prstGeom>
          <a:noFill/>
          <a:ln>
            <a:noFill/>
          </a:ln>
        </p:spPr>
        <p:txBody>
          <a:bodyPr spcFirstLastPara="1" wrap="square" lIns="91425" tIns="45700" rIns="91425" bIns="45700" anchor="t" anchorCtr="0">
            <a:normAutofit/>
          </a:bodyPr>
          <a:lstStyle/>
          <a:p>
            <a:pPr marL="457200" lvl="0" indent="-321627" algn="l" rtl="0">
              <a:lnSpc>
                <a:spcPct val="100000"/>
              </a:lnSpc>
              <a:spcBef>
                <a:spcPts val="1000"/>
              </a:spcBef>
              <a:spcAft>
                <a:spcPts val="0"/>
              </a:spcAft>
              <a:buSzPts val="1465"/>
              <a:buChar char="•"/>
            </a:pPr>
            <a:r>
              <a:rPr lang="en-US" sz="2020"/>
              <a:t>Investigates whether guided simulations lead to better learning than pure discovery</a:t>
            </a:r>
            <a:endParaRPr sz="2020"/>
          </a:p>
          <a:p>
            <a:pPr marL="457200" lvl="0" indent="-321627" algn="l" rtl="0">
              <a:lnSpc>
                <a:spcPct val="100000"/>
              </a:lnSpc>
              <a:spcBef>
                <a:spcPts val="1000"/>
              </a:spcBef>
              <a:spcAft>
                <a:spcPts val="0"/>
              </a:spcAft>
              <a:buSzPts val="1465"/>
              <a:buChar char="•"/>
            </a:pPr>
            <a:r>
              <a:rPr lang="en-US" sz="2020"/>
              <a:t>Examines if simulations are better than traditional real labs</a:t>
            </a:r>
            <a:endParaRPr sz="2020"/>
          </a:p>
          <a:p>
            <a:pPr marL="457200" lvl="0" indent="-321627" algn="l" rtl="0">
              <a:lnSpc>
                <a:spcPct val="100000"/>
              </a:lnSpc>
              <a:spcBef>
                <a:spcPts val="1000"/>
              </a:spcBef>
              <a:spcAft>
                <a:spcPts val="0"/>
              </a:spcAft>
              <a:buSzPts val="1465"/>
              <a:buChar char="•"/>
            </a:pPr>
            <a:r>
              <a:rPr lang="en-US" sz="2020"/>
              <a:t>Finds that effective learning requires balancing freedom and structure in technology-enhanced learning</a:t>
            </a:r>
            <a:endParaRPr sz="2020"/>
          </a:p>
          <a:p>
            <a:pPr marL="457200" lvl="0" indent="-321627" algn="l" rtl="0">
              <a:lnSpc>
                <a:spcPct val="100000"/>
              </a:lnSpc>
              <a:spcBef>
                <a:spcPts val="1000"/>
              </a:spcBef>
              <a:spcAft>
                <a:spcPts val="0"/>
              </a:spcAft>
              <a:buSzPts val="1465"/>
              <a:buChar char="•"/>
            </a:pPr>
            <a:r>
              <a:rPr lang="en-US" sz="2020"/>
              <a:t>Simulations support hypotheses testing, variable manipulation, and the dynamic showing of results</a:t>
            </a:r>
            <a:endParaRPr sz="2020"/>
          </a:p>
          <a:p>
            <a:pPr marL="457200" lvl="0" indent="-321627" algn="l" rtl="0">
              <a:lnSpc>
                <a:spcPct val="100000"/>
              </a:lnSpc>
              <a:spcBef>
                <a:spcPts val="1000"/>
              </a:spcBef>
              <a:spcAft>
                <a:spcPts val="0"/>
              </a:spcAft>
              <a:buSzPts val="1465"/>
              <a:buChar char="•"/>
            </a:pPr>
            <a:r>
              <a:rPr lang="en-US" sz="2020"/>
              <a:t>This will help students engage with complex scientific systems and create deep conceptual understanding and transfer</a:t>
            </a:r>
            <a:endParaRPr sz="202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913775" y="618517"/>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Historical Overview</a:t>
            </a:r>
            <a:endParaRPr/>
          </a:p>
        </p:txBody>
      </p:sp>
      <p:sp>
        <p:nvSpPr>
          <p:cNvPr id="135" name="Google Shape;135;p19"/>
          <p:cNvSpPr txBox="1">
            <a:spLocks noGrp="1"/>
          </p:cNvSpPr>
          <p:nvPr>
            <p:ph type="body" idx="1"/>
          </p:nvPr>
        </p:nvSpPr>
        <p:spPr>
          <a:xfrm>
            <a:off x="2071800" y="1846825"/>
            <a:ext cx="8048400" cy="3424200"/>
          </a:xfrm>
          <a:prstGeom prst="rect">
            <a:avLst/>
          </a:prstGeom>
          <a:noFill/>
          <a:ln>
            <a:noFill/>
          </a:ln>
        </p:spPr>
        <p:txBody>
          <a:bodyPr spcFirstLastPara="1" wrap="square" lIns="91425" tIns="45700" rIns="91425" bIns="45700" anchor="ctr" anchorCtr="0">
            <a:normAutofit fontScale="92500" lnSpcReduction="10000"/>
          </a:bodyPr>
          <a:lstStyle/>
          <a:p>
            <a:pPr marL="457200" lvl="0" indent="-330200" algn="l" rtl="0">
              <a:lnSpc>
                <a:spcPct val="120000"/>
              </a:lnSpc>
              <a:spcBef>
                <a:spcPts val="1000"/>
              </a:spcBef>
              <a:spcAft>
                <a:spcPts val="0"/>
              </a:spcAft>
              <a:buSzPts val="1600"/>
              <a:buChar char="•"/>
            </a:pPr>
            <a:r>
              <a:rPr lang="en-US" sz="2200"/>
              <a:t>Early simulation use in aviation, military, and medicine for skill training</a:t>
            </a:r>
            <a:endParaRPr sz="2200"/>
          </a:p>
          <a:p>
            <a:pPr marL="457200" lvl="0" indent="-330200" algn="l" rtl="0">
              <a:lnSpc>
                <a:spcPct val="120000"/>
              </a:lnSpc>
              <a:spcBef>
                <a:spcPts val="1000"/>
              </a:spcBef>
              <a:spcAft>
                <a:spcPts val="0"/>
              </a:spcAft>
              <a:buSzPts val="1600"/>
              <a:buChar char="•"/>
            </a:pPr>
            <a:r>
              <a:rPr lang="en-US" sz="2200"/>
              <a:t>Computer-based simulation grew rapidly in educational since the 1980s</a:t>
            </a:r>
            <a:endParaRPr sz="2200"/>
          </a:p>
          <a:p>
            <a:pPr marL="457200" lvl="0" indent="-330200" algn="l" rtl="0">
              <a:lnSpc>
                <a:spcPct val="120000"/>
              </a:lnSpc>
              <a:spcBef>
                <a:spcPts val="1000"/>
              </a:spcBef>
              <a:spcAft>
                <a:spcPts val="0"/>
              </a:spcAft>
              <a:buSzPts val="1600"/>
              <a:buChar char="•"/>
            </a:pPr>
            <a:r>
              <a:rPr lang="en-US" sz="2200"/>
              <a:t>Major shift came with intelligent tutoring systems enabling conceptual learning and guidance</a:t>
            </a:r>
            <a:endParaRPr sz="2200"/>
          </a:p>
          <a:p>
            <a:pPr marL="457200" lvl="0" indent="-330200" algn="l" rtl="0">
              <a:lnSpc>
                <a:spcPct val="120000"/>
              </a:lnSpc>
              <a:spcBef>
                <a:spcPts val="1000"/>
              </a:spcBef>
              <a:spcAft>
                <a:spcPts val="0"/>
              </a:spcAft>
              <a:buSzPts val="1600"/>
              <a:buChar char="•"/>
            </a:pPr>
            <a:r>
              <a:rPr lang="en-US" sz="2200"/>
              <a:t>Smithtown was one of the first to support conceptual learning with embedded scaffolding</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p:nvPr/>
        </p:nvSpPr>
        <p:spPr>
          <a:xfrm>
            <a:off x="301075" y="1856675"/>
            <a:ext cx="11664600" cy="35796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 name="Google Shape;142;p20"/>
          <p:cNvSpPr txBox="1">
            <a:spLocks noGrp="1"/>
          </p:cNvSpPr>
          <p:nvPr>
            <p:ph type="title"/>
          </p:nvPr>
        </p:nvSpPr>
        <p:spPr>
          <a:xfrm>
            <a:off x="913800" y="752339"/>
            <a:ext cx="10364400" cy="652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Theoretical Framework</a:t>
            </a:r>
            <a:endParaRPr/>
          </a:p>
        </p:txBody>
      </p:sp>
      <p:sp>
        <p:nvSpPr>
          <p:cNvPr id="143" name="Google Shape;143;p20"/>
          <p:cNvSpPr txBox="1"/>
          <p:nvPr/>
        </p:nvSpPr>
        <p:spPr>
          <a:xfrm>
            <a:off x="117089" y="2023951"/>
            <a:ext cx="3000000" cy="27705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Simulations promote learning through questioning and re-organizing knowledge</a:t>
            </a:r>
            <a:endParaRPr/>
          </a:p>
        </p:txBody>
      </p:sp>
      <p:sp>
        <p:nvSpPr>
          <p:cNvPr id="144" name="Google Shape;144;p20"/>
          <p:cNvSpPr txBox="1"/>
          <p:nvPr/>
        </p:nvSpPr>
        <p:spPr>
          <a:xfrm>
            <a:off x="3150222" y="2023951"/>
            <a:ext cx="3000000" cy="32139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Based on inquiry cycles: orientation, hypotheses generation, experimentation, and reflection</a:t>
            </a:r>
            <a:endParaRPr/>
          </a:p>
        </p:txBody>
      </p:sp>
      <p:sp>
        <p:nvSpPr>
          <p:cNvPr id="145" name="Google Shape;145;p20"/>
          <p:cNvSpPr txBox="1"/>
          <p:nvPr/>
        </p:nvSpPr>
        <p:spPr>
          <a:xfrm>
            <a:off x="6183356" y="2023951"/>
            <a:ext cx="3000000" cy="32139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Present information at different levels (graphs, tables, animation) to deepen understanding</a:t>
            </a:r>
            <a:endParaRPr sz="2400">
              <a:solidFill>
                <a:schemeClr val="dk2"/>
              </a:solidFill>
            </a:endParaRPr>
          </a:p>
        </p:txBody>
      </p:sp>
      <p:sp>
        <p:nvSpPr>
          <p:cNvPr id="146" name="Google Shape;146;p20"/>
          <p:cNvSpPr txBox="1"/>
          <p:nvPr/>
        </p:nvSpPr>
        <p:spPr>
          <a:xfrm>
            <a:off x="9216489" y="2023951"/>
            <a:ext cx="2749200" cy="27705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Learning control is transferred to students which improves engagement and motivation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p:nvPr/>
        </p:nvSpPr>
        <p:spPr>
          <a:xfrm>
            <a:off x="301075" y="1856675"/>
            <a:ext cx="11664600" cy="35796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 name="Google Shape;153;p21"/>
          <p:cNvSpPr txBox="1">
            <a:spLocks noGrp="1"/>
          </p:cNvSpPr>
          <p:nvPr>
            <p:ph type="title"/>
          </p:nvPr>
        </p:nvSpPr>
        <p:spPr>
          <a:xfrm>
            <a:off x="913775" y="618522"/>
            <a:ext cx="10364400" cy="920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dirty="0"/>
              <a:t>Theoretical Framework (Cont.)</a:t>
            </a:r>
            <a:endParaRPr dirty="0"/>
          </a:p>
        </p:txBody>
      </p:sp>
      <p:sp>
        <p:nvSpPr>
          <p:cNvPr id="154" name="Google Shape;154;p21"/>
          <p:cNvSpPr txBox="1"/>
          <p:nvPr/>
        </p:nvSpPr>
        <p:spPr>
          <a:xfrm>
            <a:off x="568712" y="2214825"/>
            <a:ext cx="3000000" cy="27705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Simulations can improve reality: eliminate measurement error, allow fast repetition.</a:t>
            </a:r>
            <a:endParaRPr/>
          </a:p>
        </p:txBody>
      </p:sp>
      <p:sp>
        <p:nvSpPr>
          <p:cNvPr id="155" name="Google Shape;155;p21"/>
          <p:cNvSpPr txBox="1"/>
          <p:nvPr/>
        </p:nvSpPr>
        <p:spPr>
          <a:xfrm>
            <a:off x="4382431" y="2214825"/>
            <a:ext cx="3000000" cy="27705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Support hypothesis testing, variable manipulation and outcome visualization.</a:t>
            </a:r>
            <a:endParaRPr sz="2400">
              <a:solidFill>
                <a:schemeClr val="dk2"/>
              </a:solidFill>
            </a:endParaRPr>
          </a:p>
        </p:txBody>
      </p:sp>
      <p:sp>
        <p:nvSpPr>
          <p:cNvPr id="156" name="Google Shape;156;p21"/>
          <p:cNvSpPr txBox="1"/>
          <p:nvPr/>
        </p:nvSpPr>
        <p:spPr>
          <a:xfrm>
            <a:off x="8196150" y="2214825"/>
            <a:ext cx="3429000" cy="3213900"/>
          </a:xfrm>
          <a:prstGeom prst="rect">
            <a:avLst/>
          </a:prstGeom>
          <a:noFill/>
          <a:ln>
            <a:noFill/>
          </a:ln>
        </p:spPr>
        <p:txBody>
          <a:bodyPr spcFirstLastPara="1" wrap="square" lIns="91425" tIns="91425" rIns="91425" bIns="91425" anchor="t" anchorCtr="0">
            <a:noAutofit/>
          </a:bodyPr>
          <a:lstStyle/>
          <a:p>
            <a:pPr marL="457200" lvl="0" indent="0" algn="l" rtl="0">
              <a:lnSpc>
                <a:spcPct val="120000"/>
              </a:lnSpc>
              <a:spcBef>
                <a:spcPts val="1000"/>
              </a:spcBef>
              <a:spcAft>
                <a:spcPts val="0"/>
              </a:spcAft>
              <a:buNone/>
            </a:pPr>
            <a:r>
              <a:rPr lang="en-US" sz="2400">
                <a:solidFill>
                  <a:schemeClr val="dk2"/>
                </a:solidFill>
              </a:rPr>
              <a:t>Help students engage with complex scientific systems to build deep understanding.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2"/>
          <p:cNvSpPr/>
          <p:nvPr/>
        </p:nvSpPr>
        <p:spPr>
          <a:xfrm>
            <a:off x="2074125" y="4037350"/>
            <a:ext cx="8229600" cy="18567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 name="Google Shape;163;p22"/>
          <p:cNvSpPr txBox="1">
            <a:spLocks noGrp="1"/>
          </p:cNvSpPr>
          <p:nvPr>
            <p:ph type="title"/>
          </p:nvPr>
        </p:nvSpPr>
        <p:spPr>
          <a:xfrm>
            <a:off x="913800" y="-8"/>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Current Trends</a:t>
            </a:r>
            <a:endParaRPr/>
          </a:p>
        </p:txBody>
      </p:sp>
      <p:sp>
        <p:nvSpPr>
          <p:cNvPr id="164" name="Google Shape;164;p22"/>
          <p:cNvSpPr txBox="1">
            <a:spLocks noGrp="1"/>
          </p:cNvSpPr>
          <p:nvPr>
            <p:ph type="body" idx="1"/>
          </p:nvPr>
        </p:nvSpPr>
        <p:spPr>
          <a:xfrm>
            <a:off x="890250" y="1228300"/>
            <a:ext cx="10411500" cy="3438600"/>
          </a:xfrm>
          <a:prstGeom prst="rect">
            <a:avLst/>
          </a:prstGeom>
          <a:noFill/>
          <a:ln>
            <a:noFill/>
          </a:ln>
        </p:spPr>
        <p:txBody>
          <a:bodyPr spcFirstLastPara="1" wrap="square" lIns="91425" tIns="45700" rIns="91425" bIns="45700" anchor="ctr" anchorCtr="0">
            <a:normAutofit/>
          </a:bodyPr>
          <a:lstStyle/>
          <a:p>
            <a:pPr marL="457200" lvl="0" indent="-390525" algn="l" rtl="0">
              <a:lnSpc>
                <a:spcPct val="120000"/>
              </a:lnSpc>
              <a:spcBef>
                <a:spcPts val="1000"/>
              </a:spcBef>
              <a:spcAft>
                <a:spcPts val="0"/>
              </a:spcAft>
              <a:buSzPts val="2550"/>
              <a:buChar char="•"/>
            </a:pPr>
            <a:r>
              <a:rPr lang="en-US" sz="2550"/>
              <a:t>Research shows simulations with instructional guidance are most effective</a:t>
            </a:r>
            <a:endParaRPr sz="2550"/>
          </a:p>
          <a:p>
            <a:pPr marL="457200" lvl="0" indent="-390525" algn="l" rtl="0">
              <a:lnSpc>
                <a:spcPct val="120000"/>
              </a:lnSpc>
              <a:spcBef>
                <a:spcPts val="1000"/>
              </a:spcBef>
              <a:spcAft>
                <a:spcPts val="0"/>
              </a:spcAft>
              <a:buSzPts val="2550"/>
              <a:buChar char="•"/>
            </a:pPr>
            <a:r>
              <a:rPr lang="en-US" sz="2550"/>
              <a:t>Learning in unguided discovery is very weak</a:t>
            </a:r>
            <a:endParaRPr sz="2550"/>
          </a:p>
          <a:p>
            <a:pPr marL="457200" lvl="0" indent="-390525" algn="l" rtl="0">
              <a:lnSpc>
                <a:spcPct val="120000"/>
              </a:lnSpc>
              <a:spcBef>
                <a:spcPts val="1000"/>
              </a:spcBef>
              <a:spcAft>
                <a:spcPts val="0"/>
              </a:spcAft>
              <a:buSzPts val="2550"/>
              <a:buChar char="•"/>
            </a:pPr>
            <a:r>
              <a:rPr lang="en-US" sz="2550"/>
              <a:t>Guided simulations produce better results for STEM subjects and conceptual learning</a:t>
            </a:r>
            <a:endParaRPr sz="2550"/>
          </a:p>
          <a:p>
            <a:pPr marL="914400" lvl="0" indent="457200" algn="l" rtl="0">
              <a:lnSpc>
                <a:spcPct val="120000"/>
              </a:lnSpc>
              <a:spcBef>
                <a:spcPts val="1000"/>
              </a:spcBef>
              <a:spcAft>
                <a:spcPts val="0"/>
              </a:spcAft>
              <a:buNone/>
            </a:pPr>
            <a:r>
              <a:rPr lang="en-US" sz="2550" b="1"/>
              <a:t>Key design factors:</a:t>
            </a:r>
            <a:endParaRPr sz="2550"/>
          </a:p>
        </p:txBody>
      </p:sp>
      <p:sp>
        <p:nvSpPr>
          <p:cNvPr id="165" name="Google Shape;165;p22"/>
          <p:cNvSpPr txBox="1"/>
          <p:nvPr/>
        </p:nvSpPr>
        <p:spPr>
          <a:xfrm>
            <a:off x="2281690" y="4666900"/>
            <a:ext cx="2174400" cy="7941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000"/>
              </a:spcBef>
              <a:spcAft>
                <a:spcPts val="0"/>
              </a:spcAft>
              <a:buNone/>
            </a:pPr>
            <a:r>
              <a:rPr lang="en-US" sz="1800">
                <a:solidFill>
                  <a:schemeClr val="dk2"/>
                </a:solidFill>
              </a:rPr>
              <a:t>Learner control over inputs.</a:t>
            </a:r>
            <a:endParaRPr sz="900"/>
          </a:p>
        </p:txBody>
      </p:sp>
      <p:sp>
        <p:nvSpPr>
          <p:cNvPr id="166" name="Google Shape;166;p22"/>
          <p:cNvSpPr txBox="1"/>
          <p:nvPr/>
        </p:nvSpPr>
        <p:spPr>
          <a:xfrm>
            <a:off x="4201075" y="4666896"/>
            <a:ext cx="2291700" cy="7941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000"/>
              </a:spcBef>
              <a:spcAft>
                <a:spcPts val="0"/>
              </a:spcAft>
              <a:buNone/>
            </a:pPr>
            <a:r>
              <a:rPr lang="en-US" sz="1800">
                <a:solidFill>
                  <a:schemeClr val="dk2"/>
                </a:solidFill>
              </a:rPr>
              <a:t>An authentic and meaningful task.</a:t>
            </a:r>
            <a:endParaRPr sz="900"/>
          </a:p>
        </p:txBody>
      </p:sp>
      <p:sp>
        <p:nvSpPr>
          <p:cNvPr id="167" name="Google Shape;167;p22"/>
          <p:cNvSpPr txBox="1"/>
          <p:nvPr/>
        </p:nvSpPr>
        <p:spPr>
          <a:xfrm>
            <a:off x="6237761" y="4666896"/>
            <a:ext cx="2174400" cy="11268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000"/>
              </a:spcBef>
              <a:spcAft>
                <a:spcPts val="0"/>
              </a:spcAft>
              <a:buNone/>
            </a:pPr>
            <a:r>
              <a:rPr lang="en-US" sz="1800">
                <a:solidFill>
                  <a:schemeClr val="dk2"/>
                </a:solidFill>
              </a:rPr>
              <a:t>Immediate feedback on performance.</a:t>
            </a:r>
            <a:endParaRPr sz="900"/>
          </a:p>
        </p:txBody>
      </p:sp>
      <p:sp>
        <p:nvSpPr>
          <p:cNvPr id="168" name="Google Shape;168;p22"/>
          <p:cNvSpPr txBox="1"/>
          <p:nvPr/>
        </p:nvSpPr>
        <p:spPr>
          <a:xfrm>
            <a:off x="8157146" y="4666896"/>
            <a:ext cx="2391900" cy="11268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000"/>
              </a:spcBef>
              <a:spcAft>
                <a:spcPts val="0"/>
              </a:spcAft>
              <a:buNone/>
            </a:pPr>
            <a:r>
              <a:rPr lang="en-US" sz="1800">
                <a:solidFill>
                  <a:schemeClr val="dk2"/>
                </a:solidFill>
              </a:rPr>
              <a:t>Trial and error or experimentation opportunities.</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3"/>
          <p:cNvSpPr/>
          <p:nvPr/>
        </p:nvSpPr>
        <p:spPr>
          <a:xfrm>
            <a:off x="1070509" y="1856675"/>
            <a:ext cx="10119900" cy="3579600"/>
          </a:xfrm>
          <a:prstGeom prst="roundRect">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5" name="Google Shape;175;p23"/>
          <p:cNvSpPr txBox="1">
            <a:spLocks noGrp="1"/>
          </p:cNvSpPr>
          <p:nvPr>
            <p:ph type="title"/>
          </p:nvPr>
        </p:nvSpPr>
        <p:spPr>
          <a:xfrm>
            <a:off x="913800" y="-8"/>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Current Issues</a:t>
            </a:r>
            <a:endParaRPr/>
          </a:p>
        </p:txBody>
      </p:sp>
      <p:sp>
        <p:nvSpPr>
          <p:cNvPr id="176" name="Google Shape;176;p23"/>
          <p:cNvSpPr txBox="1">
            <a:spLocks noGrp="1"/>
          </p:cNvSpPr>
          <p:nvPr>
            <p:ph type="body" idx="1"/>
          </p:nvPr>
        </p:nvSpPr>
        <p:spPr>
          <a:xfrm>
            <a:off x="1659684" y="1761450"/>
            <a:ext cx="9112500" cy="3335100"/>
          </a:xfrm>
          <a:prstGeom prst="rect">
            <a:avLst/>
          </a:prstGeom>
          <a:noFill/>
          <a:ln>
            <a:noFill/>
          </a:ln>
        </p:spPr>
        <p:txBody>
          <a:bodyPr spcFirstLastPara="1" wrap="square" lIns="91425" tIns="45700" rIns="91425" bIns="45700" anchor="ctr" anchorCtr="0">
            <a:normAutofit fontScale="92500"/>
          </a:bodyPr>
          <a:lstStyle/>
          <a:p>
            <a:pPr marL="0" lvl="0" indent="0" algn="l" rtl="0">
              <a:lnSpc>
                <a:spcPct val="120000"/>
              </a:lnSpc>
              <a:spcBef>
                <a:spcPts val="1000"/>
              </a:spcBef>
              <a:spcAft>
                <a:spcPts val="0"/>
              </a:spcAft>
              <a:buNone/>
            </a:pPr>
            <a:endParaRPr sz="2300"/>
          </a:p>
          <a:p>
            <a:pPr marL="457200" lvl="0" indent="-390525" algn="l" rtl="0">
              <a:lnSpc>
                <a:spcPct val="120000"/>
              </a:lnSpc>
              <a:spcBef>
                <a:spcPts val="1000"/>
              </a:spcBef>
              <a:spcAft>
                <a:spcPts val="0"/>
              </a:spcAft>
              <a:buSzPts val="2550"/>
              <a:buChar char="•"/>
            </a:pPr>
            <a:r>
              <a:rPr lang="en-US" sz="2550"/>
              <a:t>Too much open exploration without support can overwhelm students</a:t>
            </a:r>
            <a:endParaRPr sz="2550"/>
          </a:p>
          <a:p>
            <a:pPr marL="457200" lvl="0" indent="-390525" algn="l" rtl="0">
              <a:lnSpc>
                <a:spcPct val="120000"/>
              </a:lnSpc>
              <a:spcBef>
                <a:spcPts val="1000"/>
              </a:spcBef>
              <a:spcAft>
                <a:spcPts val="0"/>
              </a:spcAft>
              <a:buSzPts val="2550"/>
              <a:buChar char="•"/>
            </a:pPr>
            <a:r>
              <a:rPr lang="en-US" sz="2550"/>
              <a:t>To make simulations effective, they need to fit into a larger teaching plan</a:t>
            </a:r>
            <a:endParaRPr sz="2550"/>
          </a:p>
          <a:p>
            <a:pPr marL="457200" lvl="0" indent="-390525" algn="l" rtl="0">
              <a:lnSpc>
                <a:spcPct val="120000"/>
              </a:lnSpc>
              <a:spcBef>
                <a:spcPts val="1000"/>
              </a:spcBef>
              <a:spcAft>
                <a:spcPts val="0"/>
              </a:spcAft>
              <a:buSzPts val="2550"/>
              <a:buChar char="•"/>
            </a:pPr>
            <a:r>
              <a:rPr lang="en-US" sz="2550"/>
              <a:t>Students with higher prior knowledge can benefit more from open-ended simulations</a:t>
            </a:r>
            <a:endParaRPr sz="255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a:spLocks noGrp="1"/>
          </p:cNvSpPr>
          <p:nvPr>
            <p:ph type="title"/>
          </p:nvPr>
        </p:nvSpPr>
        <p:spPr>
          <a:xfrm>
            <a:off x="913775" y="618517"/>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Practical Implications</a:t>
            </a:r>
            <a:endParaRPr/>
          </a:p>
        </p:txBody>
      </p:sp>
      <p:sp>
        <p:nvSpPr>
          <p:cNvPr id="183" name="Google Shape;183;p24"/>
          <p:cNvSpPr txBox="1">
            <a:spLocks noGrp="1"/>
          </p:cNvSpPr>
          <p:nvPr>
            <p:ph type="body" idx="1"/>
          </p:nvPr>
        </p:nvSpPr>
        <p:spPr>
          <a:xfrm>
            <a:off x="1964000" y="2014125"/>
            <a:ext cx="8841600" cy="3424200"/>
          </a:xfrm>
          <a:prstGeom prst="rect">
            <a:avLst/>
          </a:prstGeom>
          <a:noFill/>
          <a:ln>
            <a:noFill/>
          </a:ln>
        </p:spPr>
        <p:txBody>
          <a:bodyPr spcFirstLastPara="1" wrap="square" lIns="91425" tIns="45700" rIns="91425" bIns="45700" anchor="ctr" anchorCtr="0">
            <a:normAutofit/>
          </a:bodyPr>
          <a:lstStyle/>
          <a:p>
            <a:pPr marL="457200" lvl="0" indent="-317500" algn="l" rtl="0">
              <a:lnSpc>
                <a:spcPct val="120000"/>
              </a:lnSpc>
              <a:spcBef>
                <a:spcPts val="1000"/>
              </a:spcBef>
              <a:spcAft>
                <a:spcPts val="0"/>
              </a:spcAft>
              <a:buSzPts val="1400"/>
              <a:buChar char="•"/>
            </a:pPr>
            <a:r>
              <a:rPr lang="en-US" sz="2000"/>
              <a:t>Simulations outperform traditional instruction through guidance</a:t>
            </a:r>
            <a:endParaRPr sz="2000"/>
          </a:p>
          <a:p>
            <a:pPr marL="457200" lvl="0" indent="-317500" algn="l" rtl="0">
              <a:lnSpc>
                <a:spcPct val="120000"/>
              </a:lnSpc>
              <a:spcBef>
                <a:spcPts val="1000"/>
              </a:spcBef>
              <a:spcAft>
                <a:spcPts val="0"/>
              </a:spcAft>
              <a:buSzPts val="1400"/>
              <a:buChar char="•"/>
            </a:pPr>
            <a:r>
              <a:rPr lang="en-US" sz="2000"/>
              <a:t>PhET, ChemCollective, and Go-Lab offer tested, usable simulations</a:t>
            </a:r>
            <a:endParaRPr sz="2000"/>
          </a:p>
          <a:p>
            <a:pPr marL="457200" lvl="0" indent="-317500" algn="l" rtl="0">
              <a:lnSpc>
                <a:spcPct val="120000"/>
              </a:lnSpc>
              <a:spcBef>
                <a:spcPts val="1000"/>
              </a:spcBef>
              <a:spcAft>
                <a:spcPts val="0"/>
              </a:spcAft>
              <a:buSzPts val="1400"/>
              <a:buChar char="•"/>
            </a:pPr>
            <a:r>
              <a:rPr lang="en-US" sz="2000"/>
              <a:t>Successful use needs both technical and pedagogical teacher training</a:t>
            </a:r>
            <a:endParaRPr sz="2000"/>
          </a:p>
          <a:p>
            <a:pPr marL="457200" lvl="0" indent="-317500" algn="l" rtl="0">
              <a:lnSpc>
                <a:spcPct val="120000"/>
              </a:lnSpc>
              <a:spcBef>
                <a:spcPts val="1000"/>
              </a:spcBef>
              <a:spcAft>
                <a:spcPts val="0"/>
              </a:spcAft>
              <a:buSzPts val="1400"/>
              <a:buChar char="•"/>
            </a:pPr>
            <a:r>
              <a:rPr lang="en-US" sz="2000"/>
              <a:t>Teachers play a key role in integrating simulations into instruction</a:t>
            </a:r>
            <a:endParaRPr sz="2000"/>
          </a:p>
          <a:p>
            <a:pPr marL="457200" lvl="0" indent="-317500" algn="l" rtl="0">
              <a:lnSpc>
                <a:spcPct val="120000"/>
              </a:lnSpc>
              <a:spcBef>
                <a:spcPts val="1000"/>
              </a:spcBef>
              <a:spcAft>
                <a:spcPts val="0"/>
              </a:spcAft>
              <a:buSzPts val="1400"/>
              <a:buChar char="•"/>
            </a:pPr>
            <a:r>
              <a:rPr lang="en-US" sz="2000"/>
              <a:t>Teachers should give explicit learning goals and reflection prompts to deepen student understanding</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25"/>
          <p:cNvPicPr preferRelativeResize="0"/>
          <p:nvPr/>
        </p:nvPicPr>
        <p:blipFill>
          <a:blip r:embed="rId3">
            <a:alphaModFix/>
          </a:blip>
          <a:stretch>
            <a:fillRect/>
          </a:stretch>
        </p:blipFill>
        <p:spPr>
          <a:xfrm>
            <a:off x="0" y="-12"/>
            <a:ext cx="12192000" cy="6858000"/>
          </a:xfrm>
          <a:prstGeom prst="rect">
            <a:avLst/>
          </a:prstGeom>
          <a:noFill/>
          <a:ln>
            <a:noFill/>
          </a:ln>
        </p:spPr>
      </p:pic>
      <p:sp>
        <p:nvSpPr>
          <p:cNvPr id="190" name="Google Shape;190;p25"/>
          <p:cNvSpPr/>
          <p:nvPr/>
        </p:nvSpPr>
        <p:spPr>
          <a:xfrm>
            <a:off x="2459000" y="2139188"/>
            <a:ext cx="7498500" cy="2805000"/>
          </a:xfrm>
          <a:prstGeom prst="rect">
            <a:avLst/>
          </a:prstGeom>
          <a:solidFill>
            <a:srgbClr val="D8E3F4"/>
          </a:solidFill>
          <a:ln w="9525" cap="flat" cmpd="sng">
            <a:solidFill>
              <a:srgbClr val="D8E3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 name="Google Shape;191;p25"/>
          <p:cNvSpPr txBox="1">
            <a:spLocks noGrp="1"/>
          </p:cNvSpPr>
          <p:nvPr>
            <p:ph type="title"/>
          </p:nvPr>
        </p:nvSpPr>
        <p:spPr>
          <a:xfrm>
            <a:off x="2529350" y="167275"/>
            <a:ext cx="7357800" cy="992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Activity: Exploring Hess’s Law</a:t>
            </a:r>
            <a:endParaRPr/>
          </a:p>
        </p:txBody>
      </p:sp>
      <p:sp>
        <p:nvSpPr>
          <p:cNvPr id="192" name="Google Shape;192;p25"/>
          <p:cNvSpPr txBox="1">
            <a:spLocks noGrp="1"/>
          </p:cNvSpPr>
          <p:nvPr>
            <p:ph type="body" idx="1"/>
          </p:nvPr>
        </p:nvSpPr>
        <p:spPr>
          <a:xfrm>
            <a:off x="2328625" y="956625"/>
            <a:ext cx="8376600" cy="5683800"/>
          </a:xfrm>
          <a:prstGeom prst="rect">
            <a:avLst/>
          </a:prstGeom>
          <a:noFill/>
          <a:ln>
            <a:noFill/>
          </a:ln>
        </p:spPr>
        <p:txBody>
          <a:bodyPr spcFirstLastPara="1" wrap="square" lIns="91425" tIns="45700" rIns="91425" bIns="45700" anchor="ctr" anchorCtr="0">
            <a:normAutofit fontScale="62500" lnSpcReduction="20000"/>
          </a:bodyPr>
          <a:lstStyle/>
          <a:p>
            <a:pPr marL="0" lvl="0" indent="0" algn="l" rtl="0">
              <a:lnSpc>
                <a:spcPct val="120000"/>
              </a:lnSpc>
              <a:spcBef>
                <a:spcPts val="1000"/>
              </a:spcBef>
              <a:spcAft>
                <a:spcPts val="0"/>
              </a:spcAft>
              <a:buSzPct val="88235"/>
              <a:buNone/>
            </a:pPr>
            <a:r>
              <a:rPr lang="en-US"/>
              <a:t>You will work on one of the three reactions in a virtual calorimeter in a breakout room. In the case you will be working on, you will measure the temperature change with your group. The we will compare the results on each case when we all come together. The goal is to see if the heat evolved is consistent, supporting Hess’s Law.</a:t>
            </a:r>
            <a:endParaRPr/>
          </a:p>
          <a:p>
            <a:pPr marL="0" lvl="0" indent="0" algn="l" rtl="0">
              <a:lnSpc>
                <a:spcPct val="120000"/>
              </a:lnSpc>
              <a:spcBef>
                <a:spcPts val="1000"/>
              </a:spcBef>
              <a:spcAft>
                <a:spcPts val="0"/>
              </a:spcAft>
              <a:buSzPct val="88235"/>
              <a:buNone/>
            </a:pPr>
            <a:r>
              <a:rPr lang="en-US" b="1"/>
              <a:t>Objective:</a:t>
            </a:r>
            <a:endParaRPr b="1"/>
          </a:p>
          <a:p>
            <a:pPr marL="0" lvl="0" indent="0" algn="l" rtl="0">
              <a:lnSpc>
                <a:spcPct val="120000"/>
              </a:lnSpc>
              <a:spcBef>
                <a:spcPts val="1000"/>
              </a:spcBef>
              <a:spcAft>
                <a:spcPts val="0"/>
              </a:spcAft>
              <a:buSzPct val="88235"/>
              <a:buNone/>
            </a:pPr>
            <a:r>
              <a:rPr lang="en-US"/>
              <a:t>To explore whether taking different "paths" in a chemical reaction releases the same amount of heat,  a concept behind Hess’s Law.</a:t>
            </a:r>
            <a:endParaRPr/>
          </a:p>
          <a:p>
            <a:pPr marL="0" lvl="0" indent="0" algn="l" rtl="0">
              <a:lnSpc>
                <a:spcPct val="120000"/>
              </a:lnSpc>
              <a:spcBef>
                <a:spcPts val="1000"/>
              </a:spcBef>
              <a:spcAft>
                <a:spcPts val="0"/>
              </a:spcAft>
              <a:buClr>
                <a:schemeClr val="dk1"/>
              </a:buClr>
              <a:buSzPct val="45833"/>
              <a:buFont typeface="Arial"/>
              <a:buNone/>
            </a:pPr>
            <a:r>
              <a:rPr lang="en-US" b="1"/>
              <a:t>Instructions:</a:t>
            </a:r>
            <a:endParaRPr/>
          </a:p>
          <a:p>
            <a:pPr marL="457200" lvl="0" indent="-300037" algn="l" rtl="0">
              <a:lnSpc>
                <a:spcPct val="120000"/>
              </a:lnSpc>
              <a:spcBef>
                <a:spcPts val="0"/>
              </a:spcBef>
              <a:spcAft>
                <a:spcPts val="0"/>
              </a:spcAft>
              <a:buSzPct val="75000"/>
              <a:buChar char="•"/>
            </a:pPr>
            <a:r>
              <a:rPr lang="en-US"/>
              <a:t>Use </a:t>
            </a:r>
            <a:r>
              <a:rPr lang="en-US" u="sng">
                <a:solidFill>
                  <a:schemeClr val="hlink"/>
                </a:solidFill>
                <a:hlinkClick r:id="rId4"/>
              </a:rPr>
              <a:t>ChemCollective Virtual Lab</a:t>
            </a:r>
            <a:r>
              <a:rPr lang="en-US"/>
              <a:t> to complete a virtual calorimetry experiment</a:t>
            </a:r>
            <a:endParaRPr/>
          </a:p>
          <a:p>
            <a:pPr marL="457200" lvl="0" indent="-300037" algn="l" rtl="0">
              <a:lnSpc>
                <a:spcPct val="120000"/>
              </a:lnSpc>
              <a:spcBef>
                <a:spcPts val="0"/>
              </a:spcBef>
              <a:spcAft>
                <a:spcPts val="0"/>
              </a:spcAft>
              <a:buSzPct val="75000"/>
              <a:buChar char="•"/>
            </a:pPr>
            <a:r>
              <a:rPr lang="en-US"/>
              <a:t>Perform three variations of reactions involving NaOH and HCl</a:t>
            </a:r>
            <a:endParaRPr/>
          </a:p>
          <a:p>
            <a:pPr marL="457200" lvl="0" indent="-300037" algn="l" rtl="0">
              <a:lnSpc>
                <a:spcPct val="120000"/>
              </a:lnSpc>
              <a:spcBef>
                <a:spcPts val="0"/>
              </a:spcBef>
              <a:spcAft>
                <a:spcPts val="0"/>
              </a:spcAft>
              <a:buSzPct val="75000"/>
              <a:buChar char="•"/>
            </a:pPr>
            <a:r>
              <a:rPr lang="en-US"/>
              <a:t>Measure and compare temperature changes in each scenario</a:t>
            </a:r>
            <a:endParaRPr/>
          </a:p>
          <a:p>
            <a:pPr marL="457200" lvl="0" indent="-300037" algn="l" rtl="0">
              <a:lnSpc>
                <a:spcPct val="120000"/>
              </a:lnSpc>
              <a:spcBef>
                <a:spcPts val="0"/>
              </a:spcBef>
              <a:spcAft>
                <a:spcPts val="0"/>
              </a:spcAft>
              <a:buSzPct val="75000"/>
              <a:buChar char="•"/>
            </a:pPr>
            <a:r>
              <a:rPr lang="en-US"/>
              <a:t>Reinforces: simulation-based inquiry, guided learning, multiple representations, safety, and motivation</a:t>
            </a:r>
            <a:endParaRPr/>
          </a:p>
          <a:p>
            <a:pPr marL="457200" lvl="0" indent="-300037" algn="l" rtl="0">
              <a:lnSpc>
                <a:spcPct val="120000"/>
              </a:lnSpc>
              <a:spcBef>
                <a:spcPts val="0"/>
              </a:spcBef>
              <a:spcAft>
                <a:spcPts val="0"/>
              </a:spcAft>
              <a:buSzPct val="75000"/>
              <a:buChar char="•"/>
            </a:pPr>
            <a:r>
              <a:rPr lang="en-US"/>
              <a:t>Use this ChemCollective Virtual Lab</a:t>
            </a:r>
            <a:r>
              <a:rPr lang="en-US" u="sng">
                <a:solidFill>
                  <a:schemeClr val="hlink"/>
                </a:solidFill>
                <a:hlinkClick r:id="rId5"/>
              </a:rPr>
              <a:t> </a:t>
            </a:r>
            <a:r>
              <a:rPr lang="en-US"/>
              <a:t>Handout to document your findings:</a:t>
            </a:r>
            <a:endParaRPr/>
          </a:p>
          <a:p>
            <a:pPr marL="914400" lvl="1" indent="-300037" algn="l" rtl="0">
              <a:lnSpc>
                <a:spcPct val="120000"/>
              </a:lnSpc>
              <a:spcBef>
                <a:spcPts val="0"/>
              </a:spcBef>
              <a:spcAft>
                <a:spcPts val="0"/>
              </a:spcAft>
              <a:buSzPct val="94736"/>
              <a:buChar char="•"/>
            </a:pPr>
            <a:r>
              <a:rPr lang="en-US" u="sng">
                <a:solidFill>
                  <a:schemeClr val="hlink"/>
                </a:solidFill>
                <a:hlinkClick r:id="rId6"/>
              </a:rPr>
              <a:t>Group 1</a:t>
            </a:r>
            <a:endParaRPr/>
          </a:p>
          <a:p>
            <a:pPr marL="914400" lvl="1" indent="-300037" algn="l" rtl="0">
              <a:lnSpc>
                <a:spcPct val="120000"/>
              </a:lnSpc>
              <a:spcBef>
                <a:spcPts val="0"/>
              </a:spcBef>
              <a:spcAft>
                <a:spcPts val="0"/>
              </a:spcAft>
              <a:buSzPct val="94736"/>
              <a:buChar char="•"/>
            </a:pPr>
            <a:r>
              <a:rPr lang="en-US" u="sng">
                <a:solidFill>
                  <a:schemeClr val="hlink"/>
                </a:solidFill>
                <a:hlinkClick r:id="rId7"/>
              </a:rPr>
              <a:t>Group 2</a:t>
            </a:r>
            <a:endParaRPr/>
          </a:p>
          <a:p>
            <a:pPr marL="914400" lvl="1" indent="-300037" algn="l" rtl="0">
              <a:lnSpc>
                <a:spcPct val="120000"/>
              </a:lnSpc>
              <a:spcBef>
                <a:spcPts val="0"/>
              </a:spcBef>
              <a:spcAft>
                <a:spcPts val="0"/>
              </a:spcAft>
              <a:buSzPct val="94736"/>
              <a:buChar char="•"/>
            </a:pPr>
            <a:r>
              <a:rPr lang="en-US" u="sng">
                <a:solidFill>
                  <a:schemeClr val="hlink"/>
                </a:solidFill>
                <a:hlinkClick r:id="rId8"/>
              </a:rPr>
              <a:t>Group 3</a:t>
            </a:r>
            <a:endParaRPr b="1"/>
          </a:p>
          <a:p>
            <a:pPr marL="914400" lvl="0" indent="0" algn="l" rtl="0">
              <a:lnSpc>
                <a:spcPct val="120000"/>
              </a:lnSpc>
              <a:spcBef>
                <a:spcPts val="0"/>
              </a:spcBef>
              <a:spcAft>
                <a:spcPts val="0"/>
              </a:spcAft>
              <a:buNone/>
            </a:pPr>
            <a:endParaRPr b="1"/>
          </a:p>
          <a:p>
            <a:pPr marL="0" lvl="0" indent="0" algn="l" rtl="0">
              <a:lnSpc>
                <a:spcPct val="120000"/>
              </a:lnSpc>
              <a:spcBef>
                <a:spcPts val="0"/>
              </a:spcBef>
              <a:spcAft>
                <a:spcPts val="0"/>
              </a:spcAft>
              <a:buNone/>
            </a:pPr>
            <a:r>
              <a:rPr lang="en-US" b="1"/>
              <a:t>Breakout Room Groups:</a:t>
            </a:r>
            <a:endParaRPr b="1"/>
          </a:p>
          <a:p>
            <a:pPr marL="457200" lvl="0" indent="-300037" algn="l" rtl="0">
              <a:lnSpc>
                <a:spcPct val="120000"/>
              </a:lnSpc>
              <a:spcBef>
                <a:spcPts val="1000"/>
              </a:spcBef>
              <a:spcAft>
                <a:spcPts val="0"/>
              </a:spcAft>
              <a:buSzPct val="75000"/>
              <a:buChar char="•"/>
            </a:pPr>
            <a:r>
              <a:rPr lang="en-US" b="1"/>
              <a:t>Group 1</a:t>
            </a:r>
            <a:r>
              <a:rPr lang="en-US"/>
              <a:t> - Part A: NaOH + Water</a:t>
            </a:r>
            <a:endParaRPr/>
          </a:p>
          <a:p>
            <a:pPr marL="457200" lvl="0" indent="-300037" algn="l" rtl="0">
              <a:lnSpc>
                <a:spcPct val="120000"/>
              </a:lnSpc>
              <a:spcBef>
                <a:spcPts val="0"/>
              </a:spcBef>
              <a:spcAft>
                <a:spcPts val="0"/>
              </a:spcAft>
              <a:buSzPct val="75000"/>
              <a:buChar char="•"/>
            </a:pPr>
            <a:r>
              <a:rPr lang="en-US" b="1"/>
              <a:t>Group 2</a:t>
            </a:r>
            <a:r>
              <a:rPr lang="en-US"/>
              <a:t> - Part B: NaOH solution + HCl</a:t>
            </a:r>
            <a:endParaRPr/>
          </a:p>
          <a:p>
            <a:pPr marL="457200" lvl="0" indent="-300037" algn="l" rtl="0">
              <a:lnSpc>
                <a:spcPct val="120000"/>
              </a:lnSpc>
              <a:spcBef>
                <a:spcPts val="0"/>
              </a:spcBef>
              <a:spcAft>
                <a:spcPts val="0"/>
              </a:spcAft>
              <a:buSzPct val="75000"/>
              <a:buChar char="•"/>
            </a:pPr>
            <a:r>
              <a:rPr lang="en-US" b="1"/>
              <a:t>Group 3</a:t>
            </a:r>
            <a:r>
              <a:rPr lang="en-US"/>
              <a:t> - Part C: Solid NaOH + HCl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197"/>
        <p:cNvGrpSpPr/>
        <p:nvPr/>
      </p:nvGrpSpPr>
      <p:grpSpPr>
        <a:xfrm>
          <a:off x="0" y="0"/>
          <a:ext cx="0" cy="0"/>
          <a:chOff x="0" y="0"/>
          <a:chExt cx="0" cy="0"/>
        </a:xfrm>
      </p:grpSpPr>
      <p:sp>
        <p:nvSpPr>
          <p:cNvPr id="198" name="Google Shape;198;p26"/>
          <p:cNvSpPr/>
          <p:nvPr/>
        </p:nvSpPr>
        <p:spPr>
          <a:xfrm>
            <a:off x="0" y="0"/>
            <a:ext cx="12192000" cy="6858000"/>
          </a:xfrm>
          <a:prstGeom prst="rect">
            <a:avLst/>
          </a:prstGeom>
          <a:gradFill>
            <a:gsLst>
              <a:gs pos="0">
                <a:schemeClr val="lt1"/>
              </a:gs>
              <a:gs pos="100000">
                <a:srgbClr val="B7B7B7"/>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99" name="Google Shape;199;p26"/>
          <p:cNvSpPr txBox="1">
            <a:spLocks noGrp="1"/>
          </p:cNvSpPr>
          <p:nvPr>
            <p:ph type="title"/>
          </p:nvPr>
        </p:nvSpPr>
        <p:spPr>
          <a:xfrm>
            <a:off x="7726300" y="147650"/>
            <a:ext cx="3945600" cy="636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7297"/>
              <a:buFont typeface="Twentieth Century"/>
              <a:buNone/>
            </a:pPr>
            <a:r>
              <a:rPr lang="en-US"/>
              <a:t>Learning Objectives</a:t>
            </a:r>
            <a:endParaRPr/>
          </a:p>
        </p:txBody>
      </p:sp>
      <p:pic>
        <p:nvPicPr>
          <p:cNvPr id="200" name="Google Shape;200;p26"/>
          <p:cNvPicPr preferRelativeResize="0"/>
          <p:nvPr/>
        </p:nvPicPr>
        <p:blipFill rotWithShape="1">
          <a:blip r:embed="rId3">
            <a:alphaModFix/>
          </a:blip>
          <a:srcRect/>
          <a:stretch/>
        </p:blipFill>
        <p:spPr>
          <a:xfrm>
            <a:off x="0" y="4200"/>
            <a:ext cx="12192000" cy="6858224"/>
          </a:xfrm>
          <a:prstGeom prst="rect">
            <a:avLst/>
          </a:prstGeom>
          <a:noFill/>
          <a:ln>
            <a:noFill/>
          </a:ln>
        </p:spPr>
      </p:pic>
      <p:grpSp>
        <p:nvGrpSpPr>
          <p:cNvPr id="201" name="Google Shape;201;p26"/>
          <p:cNvGrpSpPr/>
          <p:nvPr/>
        </p:nvGrpSpPr>
        <p:grpSpPr>
          <a:xfrm>
            <a:off x="7275625" y="1209050"/>
            <a:ext cx="4846946" cy="5039361"/>
            <a:chOff x="0" y="-505723"/>
            <a:chExt cx="3352200" cy="4872243"/>
          </a:xfrm>
        </p:grpSpPr>
        <p:sp>
          <p:nvSpPr>
            <p:cNvPr id="202" name="Google Shape;202;p26"/>
            <p:cNvSpPr/>
            <p:nvPr/>
          </p:nvSpPr>
          <p:spPr>
            <a:xfrm>
              <a:off x="0" y="-505723"/>
              <a:ext cx="3352200" cy="14352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6"/>
            <p:cNvSpPr/>
            <p:nvPr/>
          </p:nvSpPr>
          <p:spPr>
            <a:xfrm>
              <a:off x="128637" y="21454"/>
              <a:ext cx="449100" cy="4491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26"/>
            <p:cNvSpPr/>
            <p:nvPr/>
          </p:nvSpPr>
          <p:spPr>
            <a:xfrm>
              <a:off x="942987" y="1610"/>
              <a:ext cx="2409000" cy="81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26"/>
            <p:cNvSpPr txBox="1"/>
            <p:nvPr/>
          </p:nvSpPr>
          <p:spPr>
            <a:xfrm>
              <a:off x="554931" y="-437392"/>
              <a:ext cx="2797200" cy="13668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Describe the role of computer simulations and virtual labs (CS/VLs) in supporting the learning of science</a:t>
              </a:r>
              <a:endParaRPr sz="1400" b="0" i="0" u="none" strike="noStrike" cap="none">
                <a:solidFill>
                  <a:srgbClr val="000000"/>
                </a:solidFill>
                <a:latin typeface="Arial"/>
                <a:ea typeface="Arial"/>
                <a:cs typeface="Arial"/>
                <a:sym typeface="Arial"/>
              </a:endParaRPr>
            </a:p>
          </p:txBody>
        </p:sp>
        <p:sp>
          <p:nvSpPr>
            <p:cNvPr id="206" name="Google Shape;206;p26"/>
            <p:cNvSpPr/>
            <p:nvPr/>
          </p:nvSpPr>
          <p:spPr>
            <a:xfrm>
              <a:off x="0" y="1010834"/>
              <a:ext cx="3352200" cy="10320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26"/>
            <p:cNvSpPr/>
            <p:nvPr/>
          </p:nvSpPr>
          <p:spPr>
            <a:xfrm>
              <a:off x="128637" y="1302216"/>
              <a:ext cx="449100" cy="4491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26"/>
            <p:cNvSpPr/>
            <p:nvPr/>
          </p:nvSpPr>
          <p:spPr>
            <a:xfrm>
              <a:off x="942987" y="1022160"/>
              <a:ext cx="2409000" cy="81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26"/>
            <p:cNvSpPr txBox="1"/>
            <p:nvPr/>
          </p:nvSpPr>
          <p:spPr>
            <a:xfrm>
              <a:off x="577729" y="1017989"/>
              <a:ext cx="2751600" cy="10206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Identify the instructional design features that make CS/VLs effective</a:t>
              </a:r>
              <a:endParaRPr sz="1400" b="0" i="0" u="none" strike="noStrike" cap="none">
                <a:solidFill>
                  <a:srgbClr val="000000"/>
                </a:solidFill>
                <a:latin typeface="Arial"/>
                <a:ea typeface="Arial"/>
                <a:cs typeface="Arial"/>
                <a:sym typeface="Arial"/>
              </a:endParaRPr>
            </a:p>
          </p:txBody>
        </p:sp>
        <p:sp>
          <p:nvSpPr>
            <p:cNvPr id="210" name="Google Shape;210;p26"/>
            <p:cNvSpPr/>
            <p:nvPr/>
          </p:nvSpPr>
          <p:spPr>
            <a:xfrm>
              <a:off x="0" y="2124051"/>
              <a:ext cx="3352200" cy="10320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26"/>
            <p:cNvSpPr/>
            <p:nvPr/>
          </p:nvSpPr>
          <p:spPr>
            <a:xfrm>
              <a:off x="128637" y="2423486"/>
              <a:ext cx="449100" cy="4491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26"/>
            <p:cNvSpPr/>
            <p:nvPr/>
          </p:nvSpPr>
          <p:spPr>
            <a:xfrm>
              <a:off x="942987" y="2042709"/>
              <a:ext cx="2409000" cy="81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26"/>
            <p:cNvSpPr txBox="1"/>
            <p:nvPr/>
          </p:nvSpPr>
          <p:spPr>
            <a:xfrm>
              <a:off x="653693" y="2209591"/>
              <a:ext cx="2698200" cy="8652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Analyze the advantages and disadvantages of simulation-based instruction</a:t>
              </a:r>
              <a:endParaRPr sz="1400" b="0" i="0" u="none" strike="noStrike" cap="none">
                <a:solidFill>
                  <a:srgbClr val="000000"/>
                </a:solidFill>
                <a:latin typeface="Arial"/>
                <a:ea typeface="Arial"/>
                <a:cs typeface="Arial"/>
                <a:sym typeface="Arial"/>
              </a:endParaRPr>
            </a:p>
          </p:txBody>
        </p:sp>
        <p:sp>
          <p:nvSpPr>
            <p:cNvPr id="214" name="Google Shape;214;p26"/>
            <p:cNvSpPr/>
            <p:nvPr/>
          </p:nvSpPr>
          <p:spPr>
            <a:xfrm>
              <a:off x="0" y="3246954"/>
              <a:ext cx="3352200" cy="1113300"/>
            </a:xfrm>
            <a:prstGeom prst="roundRect">
              <a:avLst>
                <a:gd name="adj" fmla="val 10000"/>
              </a:avLst>
            </a:prstGeom>
            <a:solidFill>
              <a:srgbClr val="4ACA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26"/>
            <p:cNvSpPr/>
            <p:nvPr/>
          </p:nvSpPr>
          <p:spPr>
            <a:xfrm>
              <a:off x="128637" y="3585314"/>
              <a:ext cx="449100" cy="449100"/>
            </a:xfrm>
            <a:prstGeom prst="rect">
              <a:avLst/>
            </a:prstGeom>
            <a:blipFill rotWithShape="1">
              <a:blip r:embed="rId7">
                <a:alphaModFix/>
              </a:blip>
              <a:stretch>
                <a:fillRect/>
              </a:stretch>
            </a:blipFill>
            <a:ln w="15875"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26"/>
            <p:cNvSpPr/>
            <p:nvPr/>
          </p:nvSpPr>
          <p:spPr>
            <a:xfrm>
              <a:off x="942987" y="3063258"/>
              <a:ext cx="2409000" cy="81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6"/>
            <p:cNvSpPr txBox="1"/>
            <p:nvPr/>
          </p:nvSpPr>
          <p:spPr>
            <a:xfrm>
              <a:off x="554931" y="3253220"/>
              <a:ext cx="2797200" cy="1113300"/>
            </a:xfrm>
            <a:prstGeom prst="rect">
              <a:avLst/>
            </a:prstGeom>
            <a:noFill/>
            <a:ln>
              <a:noFill/>
            </a:ln>
          </p:spPr>
          <p:txBody>
            <a:bodyPr spcFirstLastPara="1" wrap="square" lIns="86400" tIns="86400" rIns="86400" bIns="86400" anchor="ctr" anchorCtr="0">
              <a:noAutofit/>
            </a:bodyPr>
            <a:lstStyle/>
            <a:p>
              <a:pPr marL="0" marR="0" lvl="0" indent="0" algn="l" rtl="0">
                <a:lnSpc>
                  <a:spcPct val="100000"/>
                </a:lnSpc>
                <a:spcBef>
                  <a:spcPts val="0"/>
                </a:spcBef>
                <a:spcAft>
                  <a:spcPts val="0"/>
                </a:spcAft>
                <a:buClr>
                  <a:schemeClr val="dk1"/>
                </a:buClr>
                <a:buSzPts val="2200"/>
                <a:buFont typeface="Twentieth Century"/>
                <a:buNone/>
              </a:pPr>
              <a:r>
                <a:rPr lang="en-US" sz="2200" b="0" i="0" u="none" strike="noStrike" cap="none">
                  <a:solidFill>
                    <a:schemeClr val="dk1"/>
                  </a:solidFill>
                  <a:latin typeface="Twentieth Century"/>
                  <a:ea typeface="Twentieth Century"/>
                  <a:cs typeface="Twentieth Century"/>
                  <a:sym typeface="Twentieth Century"/>
                </a:rPr>
                <a:t>Connect principles of simulation design to classroom application via a guided chemistry activity</a:t>
              </a:r>
              <a:endParaRPr sz="1400" b="0" i="0" u="none" strike="noStrike" cap="none">
                <a:solidFill>
                  <a:srgbClr val="000000"/>
                </a:solidFill>
                <a:latin typeface="Arial"/>
                <a:ea typeface="Arial"/>
                <a:cs typeface="Arial"/>
                <a:sym typeface="Arial"/>
              </a:endParaRPr>
            </a:p>
          </p:txBody>
        </p:sp>
      </p:grpSp>
      <p:sp>
        <p:nvSpPr>
          <p:cNvPr id="218" name="Google Shape;218;p26"/>
          <p:cNvSpPr txBox="1"/>
          <p:nvPr/>
        </p:nvSpPr>
        <p:spPr>
          <a:xfrm>
            <a:off x="614175" y="495150"/>
            <a:ext cx="5584800" cy="5867700"/>
          </a:xfrm>
          <a:prstGeom prst="rect">
            <a:avLst/>
          </a:prstGeom>
          <a:noFill/>
          <a:ln>
            <a:noFill/>
          </a:ln>
        </p:spPr>
        <p:txBody>
          <a:bodyPr spcFirstLastPara="1" wrap="square" lIns="91425" tIns="91425" rIns="91425" bIns="91425" anchor="t" anchorCtr="0">
            <a:spAutoFit/>
          </a:bodyPr>
          <a:lstStyle/>
          <a:p>
            <a:pPr marL="457200" lvl="0" indent="0" algn="ctr" rtl="0">
              <a:lnSpc>
                <a:spcPct val="120000"/>
              </a:lnSpc>
              <a:spcBef>
                <a:spcPts val="0"/>
              </a:spcBef>
              <a:spcAft>
                <a:spcPts val="0"/>
              </a:spcAft>
              <a:buNone/>
            </a:pPr>
            <a:r>
              <a:rPr lang="en-US" sz="2600">
                <a:solidFill>
                  <a:schemeClr val="dk1"/>
                </a:solidFill>
                <a:latin typeface="Twentieth Century"/>
                <a:ea typeface="Twentieth Century"/>
                <a:cs typeface="Twentieth Century"/>
                <a:sym typeface="Twentieth Century"/>
              </a:rPr>
              <a:t>Small Group Roles: </a:t>
            </a:r>
            <a:endParaRPr sz="2600">
              <a:solidFill>
                <a:schemeClr val="dk1"/>
              </a:solidFill>
              <a:latin typeface="Twentieth Century"/>
              <a:ea typeface="Twentieth Century"/>
              <a:cs typeface="Twentieth Century"/>
              <a:sym typeface="Twentieth Century"/>
            </a:endParaRPr>
          </a:p>
          <a:p>
            <a:pPr marL="914400" lvl="1" indent="-393700" algn="l" rtl="0">
              <a:lnSpc>
                <a:spcPct val="120000"/>
              </a:lnSpc>
              <a:spcBef>
                <a:spcPts val="0"/>
              </a:spcBef>
              <a:spcAft>
                <a:spcPts val="0"/>
              </a:spcAft>
              <a:buClr>
                <a:schemeClr val="dk1"/>
              </a:buClr>
              <a:buSzPts val="2600"/>
              <a:buChar char="•"/>
            </a:pPr>
            <a:r>
              <a:rPr lang="en-US" sz="2600" b="1">
                <a:solidFill>
                  <a:srgbClr val="0000FF"/>
                </a:solidFill>
                <a:latin typeface="Twentieth Century"/>
                <a:ea typeface="Twentieth Century"/>
                <a:cs typeface="Twentieth Century"/>
                <a:sym typeface="Twentieth Century"/>
              </a:rPr>
              <a:t>Timekeeper</a:t>
            </a:r>
            <a:r>
              <a:rPr lang="en-US" sz="2600">
                <a:solidFill>
                  <a:schemeClr val="dk1"/>
                </a:solidFill>
                <a:latin typeface="Twentieth Century"/>
                <a:ea typeface="Twentieth Century"/>
                <a:cs typeface="Twentieth Century"/>
                <a:sym typeface="Twentieth Century"/>
              </a:rPr>
              <a:t>: Ensures discussion remains within the eight-minute timeframe.</a:t>
            </a:r>
            <a:endParaRPr sz="2600">
              <a:solidFill>
                <a:schemeClr val="dk1"/>
              </a:solidFill>
              <a:latin typeface="Twentieth Century"/>
              <a:ea typeface="Twentieth Century"/>
              <a:cs typeface="Twentieth Century"/>
              <a:sym typeface="Twentieth Century"/>
            </a:endParaRPr>
          </a:p>
          <a:p>
            <a:pPr marL="914400" lvl="1" indent="-393700" algn="l" rtl="0">
              <a:lnSpc>
                <a:spcPct val="120000"/>
              </a:lnSpc>
              <a:spcBef>
                <a:spcPts val="0"/>
              </a:spcBef>
              <a:spcAft>
                <a:spcPts val="0"/>
              </a:spcAft>
              <a:buClr>
                <a:schemeClr val="dk1"/>
              </a:buClr>
              <a:buSzPts val="2600"/>
              <a:buChar char="•"/>
            </a:pPr>
            <a:r>
              <a:rPr lang="en-US" sz="2600" b="1">
                <a:solidFill>
                  <a:srgbClr val="38761D"/>
                </a:solidFill>
                <a:latin typeface="Twentieth Century"/>
                <a:ea typeface="Twentieth Century"/>
                <a:cs typeface="Twentieth Century"/>
                <a:sym typeface="Twentieth Century"/>
              </a:rPr>
              <a:t>Reporter:</a:t>
            </a:r>
            <a:r>
              <a:rPr lang="en-US" sz="2600">
                <a:solidFill>
                  <a:schemeClr val="dk1"/>
                </a:solidFill>
                <a:latin typeface="Twentieth Century"/>
                <a:ea typeface="Twentieth Century"/>
                <a:cs typeface="Twentieth Century"/>
                <a:sym typeface="Twentieth Century"/>
              </a:rPr>
              <a:t> Presents a concise, 30-second summary of the group’s discussion upon returning to the main room.</a:t>
            </a:r>
            <a:endParaRPr sz="2600">
              <a:solidFill>
                <a:schemeClr val="dk1"/>
              </a:solidFill>
              <a:latin typeface="Twentieth Century"/>
              <a:ea typeface="Twentieth Century"/>
              <a:cs typeface="Twentieth Century"/>
              <a:sym typeface="Twentieth Century"/>
            </a:endParaRPr>
          </a:p>
          <a:p>
            <a:pPr marL="914400" lvl="1" indent="-393700" algn="l" rtl="0">
              <a:lnSpc>
                <a:spcPct val="120000"/>
              </a:lnSpc>
              <a:spcBef>
                <a:spcPts val="0"/>
              </a:spcBef>
              <a:spcAft>
                <a:spcPts val="0"/>
              </a:spcAft>
              <a:buClr>
                <a:schemeClr val="dk1"/>
              </a:buClr>
              <a:buSzPts val="2600"/>
              <a:buFont typeface="Twentieth Century"/>
              <a:buChar char="•"/>
            </a:pPr>
            <a:r>
              <a:rPr lang="en-US" sz="2600" b="1">
                <a:solidFill>
                  <a:srgbClr val="9900FF"/>
                </a:solidFill>
                <a:latin typeface="Twentieth Century"/>
                <a:ea typeface="Twentieth Century"/>
                <a:cs typeface="Twentieth Century"/>
                <a:sym typeface="Twentieth Century"/>
              </a:rPr>
              <a:t>Collaborator:</a:t>
            </a:r>
            <a:r>
              <a:rPr lang="en-US" sz="2600">
                <a:solidFill>
                  <a:schemeClr val="dk1"/>
                </a:solidFill>
                <a:latin typeface="Twentieth Century"/>
                <a:ea typeface="Twentieth Century"/>
                <a:cs typeface="Twentieth Century"/>
                <a:sym typeface="Twentieth Century"/>
              </a:rPr>
              <a:t> to ensure all voices are valued, everyone is asked to participate and engage with this activity. </a:t>
            </a:r>
            <a:endParaRPr/>
          </a:p>
        </p:txBody>
      </p:sp>
      <p:sp>
        <p:nvSpPr>
          <p:cNvPr id="219" name="Google Shape;219;p26"/>
          <p:cNvSpPr txBox="1">
            <a:spLocks noGrp="1"/>
          </p:cNvSpPr>
          <p:nvPr>
            <p:ph type="body" idx="4294967295"/>
          </p:nvPr>
        </p:nvSpPr>
        <p:spPr>
          <a:xfrm>
            <a:off x="8417350" y="784538"/>
            <a:ext cx="2563500" cy="424500"/>
          </a:xfrm>
          <a:prstGeom prst="rect">
            <a:avLst/>
          </a:prstGeom>
          <a:noFill/>
          <a:ln>
            <a:noFill/>
          </a:ln>
        </p:spPr>
        <p:txBody>
          <a:bodyPr spcFirstLastPara="1" wrap="square" lIns="91425" tIns="45700" rIns="91425" bIns="45700" anchor="t" anchorCtr="0">
            <a:normAutofit fontScale="77500" lnSpcReduction="10000"/>
          </a:bodyPr>
          <a:lstStyle/>
          <a:p>
            <a:pPr marL="228600" lvl="0" indent="-101600" algn="l" rtl="0">
              <a:lnSpc>
                <a:spcPct val="120000"/>
              </a:lnSpc>
              <a:spcBef>
                <a:spcPts val="0"/>
              </a:spcBef>
              <a:spcAft>
                <a:spcPts val="0"/>
              </a:spcAft>
              <a:buSzPct val="83333"/>
              <a:buNone/>
            </a:pPr>
            <a:r>
              <a:rPr lang="en-US"/>
              <a:t>You will be able to…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24"/>
        <p:cNvGrpSpPr/>
        <p:nvPr/>
      </p:nvGrpSpPr>
      <p:grpSpPr>
        <a:xfrm>
          <a:off x="0" y="0"/>
          <a:ext cx="0" cy="0"/>
          <a:chOff x="0" y="0"/>
          <a:chExt cx="0" cy="0"/>
        </a:xfrm>
      </p:grpSpPr>
      <p:sp>
        <p:nvSpPr>
          <p:cNvPr id="225" name="Google Shape;225;p27"/>
          <p:cNvSpPr txBox="1">
            <a:spLocks noGrp="1"/>
          </p:cNvSpPr>
          <p:nvPr>
            <p:ph type="title"/>
          </p:nvPr>
        </p:nvSpPr>
        <p:spPr>
          <a:xfrm>
            <a:off x="913800" y="468348"/>
            <a:ext cx="10364400" cy="1103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3400" b="1">
                <a:solidFill>
                  <a:schemeClr val="lt1"/>
                </a:solidFill>
              </a:rPr>
              <a:t>Debrief: Small Group Conversation </a:t>
            </a:r>
            <a:endParaRPr sz="3400" b="1">
              <a:solidFill>
                <a:schemeClr val="lt1"/>
              </a:solidFill>
            </a:endParaRPr>
          </a:p>
          <a:p>
            <a:pPr marL="0" lvl="0" indent="0" algn="ctr" rtl="0">
              <a:spcBef>
                <a:spcPts val="0"/>
              </a:spcBef>
              <a:spcAft>
                <a:spcPts val="0"/>
              </a:spcAft>
              <a:buClr>
                <a:schemeClr val="dk1"/>
              </a:buClr>
              <a:buSzPts val="1800"/>
              <a:buFont typeface="Arial"/>
              <a:buNone/>
            </a:pPr>
            <a:r>
              <a:rPr lang="en-US" sz="2800" u="sng">
                <a:solidFill>
                  <a:schemeClr val="lt1"/>
                </a:solidFill>
              </a:rPr>
              <a:t>Choose four to discuss</a:t>
            </a:r>
            <a:endParaRPr sz="2800" u="sng">
              <a:solidFill>
                <a:schemeClr val="lt1"/>
              </a:solidFill>
            </a:endParaRPr>
          </a:p>
        </p:txBody>
      </p:sp>
      <p:sp>
        <p:nvSpPr>
          <p:cNvPr id="226" name="Google Shape;226;p27"/>
          <p:cNvSpPr txBox="1">
            <a:spLocks noGrp="1"/>
          </p:cNvSpPr>
          <p:nvPr>
            <p:ph type="body" idx="1"/>
          </p:nvPr>
        </p:nvSpPr>
        <p:spPr>
          <a:xfrm>
            <a:off x="1330500" y="1103400"/>
            <a:ext cx="9947700" cy="5987700"/>
          </a:xfrm>
          <a:prstGeom prst="rect">
            <a:avLst/>
          </a:prstGeom>
          <a:noFill/>
          <a:ln>
            <a:noFill/>
          </a:ln>
        </p:spPr>
        <p:txBody>
          <a:bodyPr spcFirstLastPara="1" wrap="square" lIns="91425" tIns="45700" rIns="91425" bIns="45700" anchor="ctr" anchorCtr="0">
            <a:noAutofit/>
          </a:bodyPr>
          <a:lstStyle/>
          <a:p>
            <a:pPr marL="457200" lvl="0" indent="-381000" algn="l" rtl="0">
              <a:lnSpc>
                <a:spcPct val="100000"/>
              </a:lnSpc>
              <a:spcBef>
                <a:spcPts val="0"/>
              </a:spcBef>
              <a:spcAft>
                <a:spcPts val="0"/>
              </a:spcAft>
              <a:buClr>
                <a:schemeClr val="lt1"/>
              </a:buClr>
              <a:buSzPts val="2400"/>
              <a:buFont typeface="Twentieth Century"/>
              <a:buAutoNum type="arabicPeriod"/>
            </a:pPr>
            <a:r>
              <a:rPr lang="en-US">
                <a:solidFill>
                  <a:schemeClr val="lt1"/>
                </a:solidFill>
              </a:rPr>
              <a:t>Where in your curriculum could this virtual-lab approach </a:t>
            </a:r>
            <a:r>
              <a:rPr lang="en-US" i="1">
                <a:solidFill>
                  <a:schemeClr val="lt1"/>
                </a:solidFill>
              </a:rPr>
              <a:t>replace</a:t>
            </a:r>
            <a:r>
              <a:rPr lang="en-US">
                <a:solidFill>
                  <a:schemeClr val="lt1"/>
                </a:solidFill>
              </a:rPr>
              <a:t> or </a:t>
            </a:r>
            <a:r>
              <a:rPr lang="en-US" i="1">
                <a:solidFill>
                  <a:schemeClr val="lt1"/>
                </a:solidFill>
              </a:rPr>
              <a:t>enhance</a:t>
            </a:r>
            <a:r>
              <a:rPr lang="en-US">
                <a:solidFill>
                  <a:schemeClr val="lt1"/>
                </a:solidFill>
              </a:rPr>
              <a:t> a traditional hands-on lab, and what scaffolds would you layer in to keep learning on track?</a:t>
            </a: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a:pPr>
            <a:r>
              <a:rPr lang="en-US">
                <a:solidFill>
                  <a:schemeClr val="lt1"/>
                </a:solidFill>
              </a:rPr>
              <a:t>How could CS/VLs boost inquiry and motivation for students who may lack prior lab access or need alternative pathways? What metrics would show success?</a:t>
            </a: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a:pPr>
            <a:r>
              <a:rPr lang="en-US">
                <a:solidFill>
                  <a:schemeClr val="lt1"/>
                </a:solidFill>
              </a:rPr>
              <a:t>Imagine students mastering Hess’s Law in this space. How does that knowledge show up in everyday problem-solving or STEM careers?</a:t>
            </a: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a:pPr>
            <a:r>
              <a:rPr lang="en-US">
                <a:solidFill>
                  <a:schemeClr val="lt1"/>
                </a:solidFill>
              </a:rPr>
              <a:t>What technical, pedagogical, or equity-related challenges might you face implementing CS/VLs, and what strategies could counter them?</a:t>
            </a:r>
            <a:endParaRPr>
              <a:solidFill>
                <a:schemeClr val="lt1"/>
              </a:solidFill>
            </a:endParaRPr>
          </a:p>
          <a:p>
            <a:pPr marL="457200" lvl="0" indent="0" algn="l" rtl="0">
              <a:lnSpc>
                <a:spcPct val="120000"/>
              </a:lnSpc>
              <a:spcBef>
                <a:spcPts val="1000"/>
              </a:spcBef>
              <a:spcAft>
                <a:spcPts val="0"/>
              </a:spcAft>
              <a:buNone/>
            </a:pPr>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1"/>
        <p:cNvGrpSpPr/>
        <p:nvPr/>
      </p:nvGrpSpPr>
      <p:grpSpPr>
        <a:xfrm>
          <a:off x="0" y="0"/>
          <a:ext cx="0" cy="0"/>
          <a:chOff x="0" y="0"/>
          <a:chExt cx="0" cy="0"/>
        </a:xfrm>
      </p:grpSpPr>
      <p:sp>
        <p:nvSpPr>
          <p:cNvPr id="232" name="Google Shape;232;p28"/>
          <p:cNvSpPr txBox="1">
            <a:spLocks noGrp="1"/>
          </p:cNvSpPr>
          <p:nvPr>
            <p:ph type="title"/>
          </p:nvPr>
        </p:nvSpPr>
        <p:spPr>
          <a:xfrm>
            <a:off x="913800" y="418168"/>
            <a:ext cx="10364400" cy="1103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sz="3400" b="1">
                <a:solidFill>
                  <a:schemeClr val="lt1"/>
                </a:solidFill>
              </a:rPr>
              <a:t>Debrief: Small Group Conversation (Cont.</a:t>
            </a:r>
            <a:r>
              <a:rPr lang="en-US" sz="3400" b="1" dirty="0">
                <a:solidFill>
                  <a:schemeClr val="lt1"/>
                </a:solidFill>
              </a:rPr>
              <a:t>)</a:t>
            </a:r>
            <a:endParaRPr sz="3400" b="1" dirty="0">
              <a:solidFill>
                <a:schemeClr val="lt1"/>
              </a:solidFill>
            </a:endParaRPr>
          </a:p>
          <a:p>
            <a:pPr marL="0" lvl="0" indent="0" algn="ctr" rtl="0">
              <a:spcBef>
                <a:spcPts val="0"/>
              </a:spcBef>
              <a:spcAft>
                <a:spcPts val="0"/>
              </a:spcAft>
              <a:buClr>
                <a:schemeClr val="dk1"/>
              </a:buClr>
              <a:buSzPts val="1800"/>
              <a:buFont typeface="Arial"/>
              <a:buNone/>
            </a:pPr>
            <a:r>
              <a:rPr lang="en-US" sz="2800" u="sng" dirty="0">
                <a:solidFill>
                  <a:schemeClr val="lt1"/>
                </a:solidFill>
              </a:rPr>
              <a:t>Choose four to discuss</a:t>
            </a:r>
            <a:endParaRPr sz="2800" u="sng" dirty="0">
              <a:solidFill>
                <a:schemeClr val="lt1"/>
              </a:solidFill>
            </a:endParaRPr>
          </a:p>
        </p:txBody>
      </p:sp>
      <p:sp>
        <p:nvSpPr>
          <p:cNvPr id="233" name="Google Shape;233;p28"/>
          <p:cNvSpPr txBox="1">
            <a:spLocks noGrp="1"/>
          </p:cNvSpPr>
          <p:nvPr>
            <p:ph type="body" idx="1"/>
          </p:nvPr>
        </p:nvSpPr>
        <p:spPr>
          <a:xfrm>
            <a:off x="1343043" y="2977351"/>
            <a:ext cx="9512700" cy="2124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startAt="5"/>
            </a:pPr>
            <a:r>
              <a:rPr lang="en-US">
                <a:solidFill>
                  <a:schemeClr val="lt1"/>
                </a:solidFill>
              </a:rPr>
              <a:t>How might CS/VLs be used in subjects like history or civics to simulate complex systems, decision-making processes, or historical events? What benefits would this bring to student engagement and understanding?</a:t>
            </a: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startAt="5"/>
            </a:pPr>
            <a:r>
              <a:rPr lang="en-US">
                <a:solidFill>
                  <a:schemeClr val="lt1"/>
                </a:solidFill>
              </a:rPr>
              <a:t>In subjects like ELA or foreign language, how could immersive simulations or virtual environments support storytelling, language acquisition, or cultural exploration?</a:t>
            </a:r>
            <a:endParaRPr>
              <a:solidFill>
                <a:schemeClr val="lt1"/>
              </a:solidFill>
            </a:endParaRPr>
          </a:p>
          <a:p>
            <a:pPr marL="457200" lvl="0" indent="-381000" algn="l" rtl="0">
              <a:lnSpc>
                <a:spcPct val="100000"/>
              </a:lnSpc>
              <a:spcBef>
                <a:spcPts val="1000"/>
              </a:spcBef>
              <a:spcAft>
                <a:spcPts val="0"/>
              </a:spcAft>
              <a:buClr>
                <a:schemeClr val="lt1"/>
              </a:buClr>
              <a:buSzPts val="2400"/>
              <a:buFont typeface="Twentieth Century"/>
              <a:buAutoNum type="arabicPeriod" startAt="5"/>
            </a:pPr>
            <a:r>
              <a:rPr lang="en-US">
                <a:solidFill>
                  <a:schemeClr val="lt1"/>
                </a:solidFill>
              </a:rPr>
              <a:t>How might the use of computer simulations and virtual environments enhance learning, training, or decision-making in your professional field, whether in business, healthcare, nonprofit leadership, or another sector? What considerations would you need to make for your specific audience?</a:t>
            </a:r>
            <a:endParaRPr>
              <a:solidFill>
                <a:schemeClr val="lt1"/>
              </a:solidFill>
            </a:endParaRPr>
          </a:p>
          <a:p>
            <a:pPr marL="457200" lvl="0" indent="0" algn="l" rtl="0">
              <a:lnSpc>
                <a:spcPct val="120000"/>
              </a:lnSpc>
              <a:spcBef>
                <a:spcPts val="1000"/>
              </a:spcBef>
              <a:spcAft>
                <a:spcPts val="0"/>
              </a:spcAft>
              <a:buNone/>
            </a:pP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913775" y="-8"/>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b="1"/>
              <a:t>Debrief: Main Room Share Out  </a:t>
            </a:r>
            <a:endParaRPr b="1"/>
          </a:p>
        </p:txBody>
      </p:sp>
      <p:sp>
        <p:nvSpPr>
          <p:cNvPr id="240" name="Google Shape;240;p29"/>
          <p:cNvSpPr txBox="1">
            <a:spLocks noGrp="1"/>
          </p:cNvSpPr>
          <p:nvPr>
            <p:ph type="body" idx="1"/>
          </p:nvPr>
        </p:nvSpPr>
        <p:spPr>
          <a:xfrm>
            <a:off x="216075" y="1123150"/>
            <a:ext cx="4582800" cy="4901100"/>
          </a:xfrm>
          <a:prstGeom prst="rect">
            <a:avLst/>
          </a:prstGeom>
          <a:noFill/>
          <a:ln>
            <a:noFill/>
          </a:ln>
        </p:spPr>
        <p:txBody>
          <a:bodyPr spcFirstLastPara="1" wrap="square" lIns="91425" tIns="45700" rIns="91425" bIns="45700" anchor="ctr" anchorCtr="0">
            <a:noAutofit/>
          </a:bodyPr>
          <a:lstStyle/>
          <a:p>
            <a:pPr marL="457200" lvl="0" indent="0" algn="l" rtl="0">
              <a:lnSpc>
                <a:spcPct val="120000"/>
              </a:lnSpc>
              <a:spcBef>
                <a:spcPts val="0"/>
              </a:spcBef>
              <a:spcAft>
                <a:spcPts val="0"/>
              </a:spcAft>
              <a:buNone/>
            </a:pPr>
            <a:r>
              <a:rPr lang="en-US" sz="2600" b="1"/>
              <a:t>Welcome Back! </a:t>
            </a:r>
            <a:endParaRPr sz="2600" b="1"/>
          </a:p>
          <a:p>
            <a:pPr marL="457200" lvl="0" indent="0" algn="l" rtl="0">
              <a:lnSpc>
                <a:spcPct val="120000"/>
              </a:lnSpc>
              <a:spcBef>
                <a:spcPts val="0"/>
              </a:spcBef>
              <a:spcAft>
                <a:spcPts val="0"/>
              </a:spcAft>
              <a:buNone/>
            </a:pPr>
            <a:r>
              <a:rPr lang="en-US" sz="2600"/>
              <a:t>Let’s hear from each of our group’s reporters! </a:t>
            </a:r>
            <a:endParaRPr sz="2600"/>
          </a:p>
          <a:p>
            <a:pPr marL="457200" lvl="0" indent="0" algn="l" rtl="0">
              <a:lnSpc>
                <a:spcPct val="120000"/>
              </a:lnSpc>
              <a:spcBef>
                <a:spcPts val="0"/>
              </a:spcBef>
              <a:spcAft>
                <a:spcPts val="0"/>
              </a:spcAft>
              <a:buNone/>
            </a:pPr>
            <a:endParaRPr sz="2600"/>
          </a:p>
          <a:p>
            <a:pPr marL="457200" lvl="0" indent="0" algn="l" rtl="0">
              <a:lnSpc>
                <a:spcPct val="120000"/>
              </a:lnSpc>
              <a:spcBef>
                <a:spcPts val="0"/>
              </a:spcBef>
              <a:spcAft>
                <a:spcPts val="0"/>
              </a:spcAft>
              <a:buNone/>
            </a:pPr>
            <a:r>
              <a:rPr lang="en-US" sz="2600" b="1"/>
              <a:t>Final Thoughts:</a:t>
            </a:r>
            <a:r>
              <a:rPr lang="en-US" sz="2600"/>
              <a:t> </a:t>
            </a:r>
            <a:endParaRPr sz="2600"/>
          </a:p>
          <a:p>
            <a:pPr marL="457200" lvl="0" indent="0" algn="l" rtl="0">
              <a:lnSpc>
                <a:spcPct val="120000"/>
              </a:lnSpc>
              <a:spcBef>
                <a:spcPts val="0"/>
              </a:spcBef>
              <a:spcAft>
                <a:spcPts val="0"/>
              </a:spcAft>
              <a:buNone/>
            </a:pPr>
            <a:r>
              <a:rPr lang="en-US" sz="2600"/>
              <a:t>What is one instructional adjustment or idea you are considering as a result of today’s facilitation?</a:t>
            </a:r>
            <a:endParaRPr sz="2600"/>
          </a:p>
        </p:txBody>
      </p:sp>
      <p:pic>
        <p:nvPicPr>
          <p:cNvPr id="241" name="Google Shape;241;p29"/>
          <p:cNvPicPr preferRelativeResize="0"/>
          <p:nvPr/>
        </p:nvPicPr>
        <p:blipFill>
          <a:blip r:embed="rId3">
            <a:alphaModFix/>
          </a:blip>
          <a:stretch>
            <a:fillRect/>
          </a:stretch>
        </p:blipFill>
        <p:spPr>
          <a:xfrm>
            <a:off x="5649600" y="1596300"/>
            <a:ext cx="5628574" cy="40452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913775" y="618517"/>
            <a:ext cx="10364400" cy="159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Debrief: Future Directions</a:t>
            </a:r>
            <a:endParaRPr/>
          </a:p>
        </p:txBody>
      </p:sp>
      <p:sp>
        <p:nvSpPr>
          <p:cNvPr id="248" name="Google Shape;248;p30"/>
          <p:cNvSpPr txBox="1">
            <a:spLocks noGrp="1"/>
          </p:cNvSpPr>
          <p:nvPr>
            <p:ph type="body" idx="1"/>
          </p:nvPr>
        </p:nvSpPr>
        <p:spPr>
          <a:xfrm>
            <a:off x="913775" y="2367093"/>
            <a:ext cx="10364400" cy="3424200"/>
          </a:xfrm>
          <a:prstGeom prst="rect">
            <a:avLst/>
          </a:prstGeom>
          <a:noFill/>
          <a:ln>
            <a:noFill/>
          </a:ln>
        </p:spPr>
        <p:txBody>
          <a:bodyPr spcFirstLastPara="1" wrap="square" lIns="91425" tIns="45700" rIns="91425" bIns="45700" anchor="ctr" anchorCtr="0">
            <a:noAutofit/>
          </a:bodyPr>
          <a:lstStyle/>
          <a:p>
            <a:pPr marL="457200" lvl="0" indent="-323532" algn="l" rtl="0">
              <a:lnSpc>
                <a:spcPct val="120000"/>
              </a:lnSpc>
              <a:spcBef>
                <a:spcPts val="1000"/>
              </a:spcBef>
              <a:spcAft>
                <a:spcPts val="0"/>
              </a:spcAft>
              <a:buClr>
                <a:schemeClr val="dk1"/>
              </a:buClr>
              <a:buSzPts val="1495"/>
              <a:buChar char="•"/>
            </a:pPr>
            <a:r>
              <a:rPr lang="en-US" sz="1960">
                <a:solidFill>
                  <a:schemeClr val="dk1"/>
                </a:solidFill>
              </a:rPr>
              <a:t>No single teaching approach suits all students or subject matters</a:t>
            </a:r>
            <a:endParaRPr sz="1960">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Results of inquiry-based learning get stronger over time with more exposure</a:t>
            </a:r>
            <a:endParaRPr sz="1960">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Promising areas:</a:t>
            </a:r>
            <a:endParaRPr sz="1960">
              <a:solidFill>
                <a:schemeClr val="dk1"/>
              </a:solidFill>
            </a:endParaRPr>
          </a:p>
          <a:p>
            <a:pPr marL="914400" lvl="1" indent="-323532" algn="l" rtl="0">
              <a:lnSpc>
                <a:spcPct val="120000"/>
              </a:lnSpc>
              <a:spcBef>
                <a:spcPts val="0"/>
              </a:spcBef>
              <a:spcAft>
                <a:spcPts val="0"/>
              </a:spcAft>
              <a:buClr>
                <a:schemeClr val="dk1"/>
              </a:buClr>
              <a:buSzPts val="1495"/>
              <a:buChar char="•"/>
            </a:pPr>
            <a:r>
              <a:rPr lang="en-US" sz="1572">
                <a:solidFill>
                  <a:schemeClr val="dk1"/>
                </a:solidFill>
              </a:rPr>
              <a:t>Cooperative modeling with common workspace and shared diagrams</a:t>
            </a:r>
            <a:endParaRPr sz="1572">
              <a:solidFill>
                <a:schemeClr val="dk1"/>
              </a:solidFill>
            </a:endParaRPr>
          </a:p>
          <a:p>
            <a:pPr marL="914400" lvl="1" indent="-323532" algn="l" rtl="0">
              <a:lnSpc>
                <a:spcPct val="120000"/>
              </a:lnSpc>
              <a:spcBef>
                <a:spcPts val="0"/>
              </a:spcBef>
              <a:spcAft>
                <a:spcPts val="0"/>
              </a:spcAft>
              <a:buClr>
                <a:schemeClr val="dk1"/>
              </a:buClr>
              <a:buSzPts val="1495"/>
              <a:buChar char="•"/>
            </a:pPr>
            <a:r>
              <a:rPr lang="en-US" sz="1572">
                <a:solidFill>
                  <a:schemeClr val="dk1"/>
                </a:solidFill>
              </a:rPr>
              <a:t>Gamification for engagement and motivation (scores, narratives, awards)</a:t>
            </a:r>
            <a:endParaRPr sz="1572">
              <a:solidFill>
                <a:schemeClr val="dk1"/>
              </a:solidFill>
            </a:endParaRPr>
          </a:p>
          <a:p>
            <a:pPr marL="914400" lvl="1" indent="-323532" algn="l" rtl="0">
              <a:lnSpc>
                <a:spcPct val="120000"/>
              </a:lnSpc>
              <a:spcBef>
                <a:spcPts val="0"/>
              </a:spcBef>
              <a:spcAft>
                <a:spcPts val="0"/>
              </a:spcAft>
              <a:buClr>
                <a:schemeClr val="dk1"/>
              </a:buClr>
              <a:buSzPts val="1495"/>
              <a:buChar char="•"/>
            </a:pPr>
            <a:r>
              <a:rPr lang="en-US" sz="1572">
                <a:solidFill>
                  <a:schemeClr val="dk1"/>
                </a:solidFill>
              </a:rPr>
              <a:t>Personalized scaffolding and combination of real and virtual labs</a:t>
            </a:r>
            <a:endParaRPr sz="1572">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Simulation technology is prepared for broad adoption with right mentoring and backing</a:t>
            </a:r>
            <a:endParaRPr sz="1960">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Personalized simulation based on student traits (like prior understanding, learning goals)</a:t>
            </a:r>
            <a:endParaRPr sz="1960">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Combining virtual labs with real or remote lab experiences can extend learning</a:t>
            </a:r>
            <a:endParaRPr sz="1960">
              <a:solidFill>
                <a:schemeClr val="dk1"/>
              </a:solidFill>
            </a:endParaRPr>
          </a:p>
          <a:p>
            <a:pPr marL="457200" lvl="0" indent="-323532" algn="l" rtl="0">
              <a:lnSpc>
                <a:spcPct val="120000"/>
              </a:lnSpc>
              <a:spcBef>
                <a:spcPts val="0"/>
              </a:spcBef>
              <a:spcAft>
                <a:spcPts val="0"/>
              </a:spcAft>
              <a:buClr>
                <a:schemeClr val="dk1"/>
              </a:buClr>
              <a:buSzPts val="1495"/>
              <a:buChar char="•"/>
            </a:pPr>
            <a:r>
              <a:rPr lang="en-US" sz="1960">
                <a:solidFill>
                  <a:schemeClr val="dk1"/>
                </a:solidFill>
              </a:rPr>
              <a:t>More research is needed on long-term impacts on achievement and transfer of knowledge</a:t>
            </a:r>
            <a:endParaRPr sz="196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12" scaled="0"/>
        </a:gradFill>
        <a:effectLst/>
      </p:bgPr>
    </p:bg>
    <p:spTree>
      <p:nvGrpSpPr>
        <p:cNvPr id="1" name="Shape 253"/>
        <p:cNvGrpSpPr/>
        <p:nvPr/>
      </p:nvGrpSpPr>
      <p:grpSpPr>
        <a:xfrm>
          <a:off x="0" y="0"/>
          <a:ext cx="0" cy="0"/>
          <a:chOff x="0" y="0"/>
          <a:chExt cx="0" cy="0"/>
        </a:xfrm>
      </p:grpSpPr>
      <p:pic>
        <p:nvPicPr>
          <p:cNvPr id="254" name="Google Shape;254;p31"/>
          <p:cNvPicPr preferRelativeResize="0"/>
          <p:nvPr/>
        </p:nvPicPr>
        <p:blipFill rotWithShape="1">
          <a:blip r:embed="rId3">
            <a:alphaModFix/>
          </a:blip>
          <a:srcRect/>
          <a:stretch/>
        </p:blipFill>
        <p:spPr>
          <a:xfrm>
            <a:off x="0" y="-1"/>
            <a:ext cx="12192003" cy="6858001"/>
          </a:xfrm>
          <a:prstGeom prst="rect">
            <a:avLst/>
          </a:prstGeom>
          <a:noFill/>
          <a:ln>
            <a:noFill/>
          </a:ln>
        </p:spPr>
      </p:pic>
      <p:pic>
        <p:nvPicPr>
          <p:cNvPr id="255" name="Google Shape;255;p31"/>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56" name="Google Shape;256;p31"/>
          <p:cNvSpPr/>
          <p:nvPr/>
        </p:nvSpPr>
        <p:spPr>
          <a:xfrm>
            <a:off x="0" y="0"/>
            <a:ext cx="12192000" cy="6858000"/>
          </a:xfrm>
          <a:prstGeom prst="rect">
            <a:avLst/>
          </a:prstGeom>
          <a:gradFill>
            <a:gsLst>
              <a:gs pos="0">
                <a:schemeClr val="lt1"/>
              </a:gs>
              <a:gs pos="100000">
                <a:srgbClr val="B7B7B7"/>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257" name="Google Shape;257;p31"/>
          <p:cNvPicPr preferRelativeResize="0"/>
          <p:nvPr/>
        </p:nvPicPr>
        <p:blipFill rotWithShape="1">
          <a:blip r:embed="rId3">
            <a:alphaModFix/>
          </a:blip>
          <a:srcRect/>
          <a:stretch/>
        </p:blipFill>
        <p:spPr>
          <a:xfrm>
            <a:off x="0" y="130627"/>
            <a:ext cx="12192003" cy="6858001"/>
          </a:xfrm>
          <a:prstGeom prst="rect">
            <a:avLst/>
          </a:prstGeom>
          <a:noFill/>
          <a:ln>
            <a:noFill/>
          </a:ln>
        </p:spPr>
      </p:pic>
      <p:pic>
        <p:nvPicPr>
          <p:cNvPr id="258" name="Google Shape;258;p31" descr="Science Lab"/>
          <p:cNvPicPr preferRelativeResize="0">
            <a:picLocks noGrp="1"/>
          </p:cNvPicPr>
          <p:nvPr>
            <p:ph type="pic" idx="2"/>
          </p:nvPr>
        </p:nvPicPr>
        <p:blipFill rotWithShape="1">
          <a:blip r:embed="rId5">
            <a:alphaModFix/>
          </a:blip>
          <a:srcRect l="7364" b="2"/>
          <a:stretch/>
        </p:blipFill>
        <p:spPr>
          <a:xfrm>
            <a:off x="8860" y="10"/>
            <a:ext cx="6924201" cy="6857990"/>
          </a:xfrm>
          <a:prstGeom prst="rect">
            <a:avLst/>
          </a:prstGeom>
          <a:noFill/>
          <a:ln w="82550" cap="sq" cmpd="sng">
            <a:solidFill>
              <a:srgbClr val="EAEAEA"/>
            </a:solidFill>
            <a:prstDash val="solid"/>
            <a:miter lim="800000"/>
            <a:headEnd type="none" w="sm" len="sm"/>
            <a:tailEnd type="none" w="sm" len="sm"/>
          </a:ln>
        </p:spPr>
      </p:pic>
      <p:sp>
        <p:nvSpPr>
          <p:cNvPr id="259" name="Google Shape;259;p31"/>
          <p:cNvSpPr/>
          <p:nvPr/>
        </p:nvSpPr>
        <p:spPr>
          <a:xfrm>
            <a:off x="6933061" y="-2"/>
            <a:ext cx="81313" cy="6858002"/>
          </a:xfrm>
          <a:prstGeom prst="rect">
            <a:avLst/>
          </a:prstGeom>
          <a:gradFill>
            <a:gsLst>
              <a:gs pos="0">
                <a:srgbClr val="BBBBBB"/>
              </a:gs>
              <a:gs pos="7000">
                <a:srgbClr val="8A8A8A"/>
              </a:gs>
              <a:gs pos="15928">
                <a:srgbClr val="B5B5B5"/>
              </a:gs>
              <a:gs pos="44260">
                <a:srgbClr val="D5D5D5"/>
              </a:gs>
              <a:gs pos="50447">
                <a:srgbClr val="E6E6E6"/>
              </a:gs>
              <a:gs pos="60158">
                <a:srgbClr val="D5D5D5"/>
              </a:gs>
              <a:gs pos="84000">
                <a:srgbClr val="B5B5B5"/>
              </a:gs>
              <a:gs pos="93000">
                <a:srgbClr val="8A8A8A"/>
              </a:gs>
              <a:gs pos="100000">
                <a:srgbClr val="BBBB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260" name="Google Shape;260;p31"/>
          <p:cNvPicPr preferRelativeResize="0"/>
          <p:nvPr/>
        </p:nvPicPr>
        <p:blipFill rotWithShape="1">
          <a:blip r:embed="rId4">
            <a:alphaModFix/>
          </a:blip>
          <a:srcRect/>
          <a:stretch/>
        </p:blipFill>
        <p:spPr>
          <a:xfrm>
            <a:off x="8860" y="0"/>
            <a:ext cx="12192000" cy="6858000"/>
          </a:xfrm>
          <a:prstGeom prst="rect">
            <a:avLst/>
          </a:prstGeom>
          <a:noFill/>
          <a:ln>
            <a:noFill/>
          </a:ln>
        </p:spPr>
      </p:pic>
      <p:sp>
        <p:nvSpPr>
          <p:cNvPr id="261" name="Google Shape;261;p31"/>
          <p:cNvSpPr txBox="1">
            <a:spLocks noGrp="1"/>
          </p:cNvSpPr>
          <p:nvPr>
            <p:ph type="title"/>
          </p:nvPr>
        </p:nvSpPr>
        <p:spPr>
          <a:xfrm>
            <a:off x="7570382" y="1358901"/>
            <a:ext cx="3707844" cy="90347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Twentieth Century"/>
              <a:buNone/>
            </a:pPr>
            <a:r>
              <a:rPr lang="en-US" sz="4800"/>
              <a:t>Thank You!</a:t>
            </a:r>
            <a:endParaRPr/>
          </a:p>
        </p:txBody>
      </p:sp>
      <p:sp>
        <p:nvSpPr>
          <p:cNvPr id="262" name="Google Shape;262;p31"/>
          <p:cNvSpPr txBox="1">
            <a:spLocks noGrp="1"/>
          </p:cNvSpPr>
          <p:nvPr>
            <p:ph type="body" idx="1"/>
          </p:nvPr>
        </p:nvSpPr>
        <p:spPr>
          <a:xfrm>
            <a:off x="7382933" y="2692119"/>
            <a:ext cx="4656876" cy="3158347"/>
          </a:xfrm>
          <a:prstGeom prst="rect">
            <a:avLst/>
          </a:prstGeom>
          <a:noFill/>
          <a:ln>
            <a:noFill/>
          </a:ln>
        </p:spPr>
        <p:txBody>
          <a:bodyPr spcFirstLastPara="1" wrap="square" lIns="91425" tIns="45700" rIns="91425" bIns="45700" anchor="t" anchorCtr="0">
            <a:normAutofit/>
          </a:bodyPr>
          <a:lstStyle/>
          <a:p>
            <a:pPr marL="0" lvl="0" indent="0" algn="ctr" rtl="0">
              <a:lnSpc>
                <a:spcPct val="120000"/>
              </a:lnSpc>
              <a:spcBef>
                <a:spcPts val="0"/>
              </a:spcBef>
              <a:spcAft>
                <a:spcPts val="0"/>
              </a:spcAft>
              <a:buSzPts val="1600"/>
              <a:buNone/>
            </a:pPr>
            <a:r>
              <a:rPr lang="en-US" sz="1800"/>
              <a:t>Any questions?</a:t>
            </a:r>
            <a:endParaRPr sz="18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1143</Words>
  <Application>Microsoft Office PowerPoint</Application>
  <PresentationFormat>Widescreen</PresentationFormat>
  <Paragraphs>125</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Twentieth Century</vt:lpstr>
      <vt:lpstr>Simple Light</vt:lpstr>
      <vt:lpstr>Features, Designs, and Principles:  Computer Simulations and Virtual Laboratories</vt:lpstr>
      <vt:lpstr>Learning Objectives</vt:lpstr>
      <vt:lpstr>Chapter Introduction</vt:lpstr>
      <vt:lpstr>Historical Overview</vt:lpstr>
      <vt:lpstr>Theoretical Framework</vt:lpstr>
      <vt:lpstr>Theoretical Framework (Cont.)</vt:lpstr>
      <vt:lpstr>Current Trends</vt:lpstr>
      <vt:lpstr>Current Issues</vt:lpstr>
      <vt:lpstr>Practical Implications</vt:lpstr>
      <vt:lpstr>Activity: Exploring Hess’s Law</vt:lpstr>
      <vt:lpstr>Learning Objectives</vt:lpstr>
      <vt:lpstr>Debrief: Small Group Conversation  Choose four to discuss</vt:lpstr>
      <vt:lpstr>Debrief: Small Group Conversation (Cont.) Choose four to discuss</vt:lpstr>
      <vt:lpstr>Debrief: Main Room Share Out  </vt:lpstr>
      <vt:lpstr>Debrief: Future Directions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Coskun, Tanem</cp:lastModifiedBy>
  <cp:revision>1</cp:revision>
  <dcterms:modified xsi:type="dcterms:W3CDTF">2025-07-29T01:10:54Z</dcterms:modified>
</cp:coreProperties>
</file>